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13_8E4681BB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9" r:id="rId5"/>
    <p:sldId id="261" r:id="rId6"/>
    <p:sldId id="262" r:id="rId7"/>
    <p:sldId id="263" r:id="rId8"/>
    <p:sldId id="265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74" r:id="rId17"/>
    <p:sldId id="266" r:id="rId18"/>
    <p:sldId id="264" r:id="rId19"/>
    <p:sldId id="275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A693F8-01DD-9C1F-3A7B-A6FBEA67D460}" name="Mirjam Kist de Ruijter" initials="MR" userId="S::m.kistderuijter@zorggroep-onl.nl::fae138a6-2387-412f-938c-32da4898eb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21ABF-CA3E-FA52-7782-EB715E635094}" v="2" dt="2024-06-23T15:45:46.594"/>
    <p1510:client id="{72AF3D74-B72F-D93C-6163-46FAC9D75579}" v="1308" dt="2024-06-23T15:34:41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8"/>
    <p:restoredTop sz="94700"/>
  </p:normalViewPr>
  <p:slideViewPr>
    <p:cSldViewPr snapToGrid="0" snapToObjects="1">
      <p:cViewPr varScale="1">
        <p:scale>
          <a:sx n="98" d="100"/>
          <a:sy n="98" d="100"/>
        </p:scale>
        <p:origin x="4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omments/modernComment_113_8E4681B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105EBB-F69C-4EC0-8995-B22EEAC973F9}" authorId="{71A693F8-01DD-9C1F-3A7B-A6FBEA67D460}" created="2024-06-22T11:44:07.120">
    <pc:sldMkLst xmlns:pc="http://schemas.microsoft.com/office/powerpoint/2013/main/command">
      <pc:docMk/>
      <pc:sldMk cId="2386985403" sldId="275"/>
    </pc:sldMkLst>
    <p188:txBody>
      <a:bodyPr/>
      <a:lstStyle/>
      <a:p>
        <a:r>
          <a:rPr lang="nl-NL"/>
          <a:t>Meenemen:
5e geur. Geurzakjes, notitieblokjes en pennen, een whiteboard en stiften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A5832-23B4-9C49-AAFB-EC9BCBF3D89C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66220-9F91-4A4D-9BCB-F8FCA84F87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75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Rinus van Bruggen</a:t>
            </a:r>
          </a:p>
          <a:p>
            <a:r>
              <a:rPr lang="nl-NL" u="sng" dirty="0">
                <a:hlinkClick r:id="rId3"/>
              </a:rPr>
              <a:t>rinusenellyvanbruggen@gmail.com</a:t>
            </a:r>
            <a:endParaRPr lang="nl-NL"/>
          </a:p>
          <a:p>
            <a:r>
              <a:rPr lang="nl-NL" dirty="0" err="1"/>
              <a:t>C.E.Wagemaker</a:t>
            </a:r>
            <a:endParaRPr lang="nl-NL" dirty="0" err="1">
              <a:ea typeface="Calibri"/>
              <a:cs typeface="Calibri"/>
            </a:endParaRPr>
          </a:p>
          <a:p>
            <a:r>
              <a:rPr lang="nl-NL" u="sng" dirty="0">
                <a:hlinkClick r:id="rId3"/>
              </a:rPr>
              <a:t>wagemaker@kpnmail.nl</a:t>
            </a:r>
            <a:endParaRPr lang="nl-NL"/>
          </a:p>
          <a:p>
            <a:r>
              <a:rPr lang="nl-NL" b="1" dirty="0"/>
              <a:t>Nicole </a:t>
            </a:r>
            <a:r>
              <a:rPr lang="nl-NL" b="1" dirty="0" err="1"/>
              <a:t>Schroe</a:t>
            </a:r>
            <a:endParaRPr lang="nl-NL" dirty="0" err="1"/>
          </a:p>
          <a:p>
            <a:r>
              <a:rPr lang="nl-NL" u="sng" dirty="0">
                <a:hlinkClick r:id="rId3"/>
              </a:rPr>
              <a:t>nicole@hetpluspunt.nl</a:t>
            </a:r>
            <a:endParaRPr lang="nl-NL"/>
          </a:p>
          <a:p>
            <a:r>
              <a:rPr lang="nl-NL" dirty="0" err="1"/>
              <a:t>Willianne</a:t>
            </a:r>
            <a:r>
              <a:rPr lang="nl-NL" dirty="0"/>
              <a:t> </a:t>
            </a:r>
            <a:r>
              <a:rPr lang="nl-NL" dirty="0" err="1"/>
              <a:t>Hakvoort</a:t>
            </a:r>
            <a:endParaRPr lang="nl-NL" dirty="0" err="1">
              <a:ea typeface="Calibri"/>
              <a:cs typeface="Calibri"/>
            </a:endParaRPr>
          </a:p>
          <a:p>
            <a:r>
              <a:rPr lang="nl-NL" u="sng" dirty="0">
                <a:hlinkClick r:id="rId3"/>
              </a:rPr>
              <a:t>williannesieperdal@hotmail.com</a:t>
            </a:r>
            <a:endParaRPr lang="nl-NL"/>
          </a:p>
          <a:p>
            <a:r>
              <a:rPr lang="nl-NL" dirty="0"/>
              <a:t>Lia Bakker</a:t>
            </a:r>
            <a:endParaRPr lang="nl-NL" dirty="0">
              <a:ea typeface="Calibri"/>
              <a:cs typeface="Calibri"/>
            </a:endParaRPr>
          </a:p>
          <a:p>
            <a:r>
              <a:rPr lang="nl-NL" u="sng" dirty="0">
                <a:hlinkClick r:id="rId3"/>
              </a:rPr>
              <a:t>bakkerl888@outlook.com</a:t>
            </a:r>
            <a:endParaRPr lang="nl-NL"/>
          </a:p>
          <a:p>
            <a:r>
              <a:rPr lang="nl-NL" dirty="0"/>
              <a:t>Ria Bakker</a:t>
            </a:r>
            <a:endParaRPr lang="nl-NL" dirty="0">
              <a:ea typeface="Calibri"/>
              <a:cs typeface="Calibri"/>
            </a:endParaRPr>
          </a:p>
          <a:p>
            <a:r>
              <a:rPr lang="nl-NL" u="sng" dirty="0">
                <a:hlinkClick r:id="rId3"/>
              </a:rPr>
              <a:t>bakker.rita@gmail.com</a:t>
            </a:r>
            <a:endParaRPr lang="nl-NL"/>
          </a:p>
          <a:p>
            <a:endParaRPr lang="en-US" dirty="0">
              <a:ea typeface="Calibri"/>
              <a:cs typeface="Calibri"/>
            </a:endParaRPr>
          </a:p>
          <a:p>
            <a:r>
              <a:rPr lang="en-US"/>
              <a:t>Middag:</a:t>
            </a:r>
          </a:p>
          <a:p>
            <a:r>
              <a:rPr lang="en-US"/>
              <a:t>Christine van der Made</a:t>
            </a:r>
          </a:p>
          <a:p>
            <a:r>
              <a:rPr lang="en-US" u="sng" dirty="0">
                <a:hlinkClick r:id="rId3"/>
              </a:rPr>
              <a:t>christinevandermade@live.nl</a:t>
            </a:r>
            <a:endParaRPr lang="en-US"/>
          </a:p>
          <a:p>
            <a:r>
              <a:rPr lang="en-US"/>
              <a:t>Jacob Ruiten</a:t>
            </a:r>
          </a:p>
          <a:p>
            <a:r>
              <a:rPr lang="en-US" u="sng" dirty="0">
                <a:hlinkClick r:id="rId3"/>
              </a:rPr>
              <a:t>ruiten@gmail.com</a:t>
            </a:r>
            <a:endParaRPr lang="en-US"/>
          </a:p>
          <a:p>
            <a:r>
              <a:rPr lang="en-US"/>
              <a:t>Klaas de Graaf</a:t>
            </a:r>
          </a:p>
          <a:p>
            <a:r>
              <a:rPr lang="en-US" u="sng" dirty="0">
                <a:hlinkClick r:id="rId3"/>
              </a:rPr>
              <a:t>kdg@concernvoorwerk.nl</a:t>
            </a:r>
            <a:endParaRPr lang="en-US"/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6220-9F91-4A4D-9BCB-F8FCA84F873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235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Deze</a:t>
            </a:r>
            <a:r>
              <a:rPr lang="en-US" b="1"/>
              <a:t> </a:t>
            </a:r>
            <a:r>
              <a:rPr lang="en-US" b="1" err="1"/>
              <a:t>prikkels</a:t>
            </a:r>
            <a:r>
              <a:rPr lang="en-US" b="1"/>
              <a:t> </a:t>
            </a:r>
            <a:r>
              <a:rPr lang="en-US" b="1" err="1"/>
              <a:t>worden</a:t>
            </a:r>
            <a:r>
              <a:rPr lang="en-US" b="1"/>
              <a:t> waargenomen door de tong.</a:t>
            </a:r>
            <a:endParaRPr lang="nl-NL"/>
          </a:p>
          <a:p>
            <a:r>
              <a:rPr lang="en-US" u="sng" dirty="0" err="1"/>
              <a:t>Onderprikkelde</a:t>
            </a:r>
            <a:r>
              <a:rPr lang="en-US" u="sng" dirty="0"/>
              <a:t> </a:t>
            </a:r>
            <a:r>
              <a:rPr lang="en-US" u="sng" dirty="0" err="1"/>
              <a:t>smaak</a:t>
            </a:r>
            <a:endParaRPr lang="nl-NL" dirty="0" err="1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kauwt</a:t>
            </a:r>
            <a:r>
              <a:rPr lang="en-US" dirty="0"/>
              <a:t> </a:t>
            </a:r>
            <a:r>
              <a:rPr lang="en-US" dirty="0" err="1"/>
              <a:t>graag</a:t>
            </a:r>
            <a:r>
              <a:rPr lang="en-US" dirty="0"/>
              <a:t> op </a:t>
            </a:r>
            <a:r>
              <a:rPr lang="en-US" dirty="0" err="1"/>
              <a:t>voorwerpen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zoekt</a:t>
            </a:r>
            <a:r>
              <a:rPr lang="en-US" dirty="0"/>
              <a:t> </a:t>
            </a:r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smaken</a:t>
            </a:r>
            <a:r>
              <a:rPr lang="en-US" dirty="0"/>
              <a:t> op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houdt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van </a:t>
            </a:r>
            <a:r>
              <a:rPr lang="en-US" dirty="0" err="1"/>
              <a:t>mosterd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sambal.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probeert</a:t>
            </a:r>
            <a:r>
              <a:rPr lang="en-US" dirty="0"/>
              <a:t> </a:t>
            </a:r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recepten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.</a:t>
            </a:r>
            <a:endParaRPr lang="nl-NL" dirty="0"/>
          </a:p>
          <a:p>
            <a:r>
              <a:rPr lang="en-US" u="sng" dirty="0" err="1"/>
              <a:t>Overprikkelde</a:t>
            </a:r>
            <a:r>
              <a:rPr lang="en-US" u="sng" dirty="0"/>
              <a:t> </a:t>
            </a:r>
            <a:r>
              <a:rPr lang="en-US" u="sng" dirty="0" err="1"/>
              <a:t>smaak</a:t>
            </a:r>
            <a:endParaRPr lang="nl-NL" dirty="0" err="1"/>
          </a:p>
          <a:p>
            <a:pPr marL="285750" indent="-285750">
              <a:buFont typeface="Arial"/>
              <a:buChar char="•"/>
            </a:pPr>
            <a:r>
              <a:rPr lang="en-US" dirty="0"/>
              <a:t>Je bent </a:t>
            </a:r>
            <a:r>
              <a:rPr lang="en-US" dirty="0" err="1"/>
              <a:t>een</a:t>
            </a:r>
            <a:r>
              <a:rPr lang="en-US" dirty="0"/>
              <a:t> hele </a:t>
            </a:r>
            <a:r>
              <a:rPr lang="en-US" dirty="0" err="1"/>
              <a:t>kieskeurige</a:t>
            </a:r>
            <a:r>
              <a:rPr lang="en-US" dirty="0"/>
              <a:t> </a:t>
            </a:r>
            <a:r>
              <a:rPr lang="en-US" dirty="0" err="1"/>
              <a:t>eter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kokhalst</a:t>
            </a:r>
            <a:r>
              <a:rPr lang="en-US" dirty="0"/>
              <a:t> </a:t>
            </a:r>
            <a:r>
              <a:rPr lang="en-US" dirty="0" err="1"/>
              <a:t>makkelijk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beperkt</a:t>
            </a:r>
            <a:r>
              <a:rPr lang="en-US" dirty="0"/>
              <a:t> </a:t>
            </a:r>
            <a:r>
              <a:rPr lang="en-US" dirty="0" err="1"/>
              <a:t>jezelf</a:t>
            </a:r>
            <a:r>
              <a:rPr lang="en-US" dirty="0"/>
              <a:t> tot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smaken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structuren</a:t>
            </a:r>
            <a:r>
              <a:rPr lang="en-US" dirty="0"/>
              <a:t>..</a:t>
            </a:r>
            <a:endParaRPr lang="nl-NL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6220-9F91-4A4D-9BCB-F8FCA84F873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337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Deze</a:t>
            </a:r>
            <a:r>
              <a:rPr lang="en-US" b="1"/>
              <a:t> </a:t>
            </a:r>
            <a:r>
              <a:rPr lang="en-US" b="1" err="1"/>
              <a:t>prikkels</a:t>
            </a:r>
            <a:r>
              <a:rPr lang="en-US" b="1"/>
              <a:t> </a:t>
            </a:r>
            <a:r>
              <a:rPr lang="en-US" b="1" err="1"/>
              <a:t>worden</a:t>
            </a:r>
            <a:r>
              <a:rPr lang="en-US" b="1"/>
              <a:t> waargenomen door weefsels in je lichaam.</a:t>
            </a:r>
            <a:endParaRPr lang="nl-NL"/>
          </a:p>
          <a:p>
            <a:r>
              <a:rPr lang="en-US" dirty="0"/>
              <a:t>De term </a:t>
            </a:r>
            <a:r>
              <a:rPr lang="en-US" dirty="0" err="1"/>
              <a:t>interoceptie</a:t>
            </a:r>
            <a:r>
              <a:rPr lang="en-US" dirty="0"/>
              <a:t> </a:t>
            </a:r>
            <a:r>
              <a:rPr lang="en-US" dirty="0" err="1"/>
              <a:t>betekent</a:t>
            </a:r>
            <a:r>
              <a:rPr lang="en-US" dirty="0"/>
              <a:t> ‘intern </a:t>
            </a:r>
            <a:r>
              <a:rPr lang="en-US" dirty="0" err="1"/>
              <a:t>waarnemen</a:t>
            </a:r>
            <a:r>
              <a:rPr lang="en-US" dirty="0"/>
              <a:t>’. Het is de term die we </a:t>
            </a:r>
            <a:r>
              <a:rPr lang="en-US" dirty="0" err="1"/>
              <a:t>gebruiken</a:t>
            </a:r>
            <a:r>
              <a:rPr lang="en-US" dirty="0"/>
              <a:t> om het </a:t>
            </a:r>
            <a:r>
              <a:rPr lang="en-US" dirty="0" err="1"/>
              <a:t>zintuig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omschrijven</a:t>
            </a:r>
            <a:r>
              <a:rPr lang="en-US" dirty="0"/>
              <a:t> </a:t>
            </a:r>
            <a:r>
              <a:rPr lang="en-US" dirty="0" err="1"/>
              <a:t>waarmee</a:t>
            </a:r>
            <a:r>
              <a:rPr lang="en-US" dirty="0"/>
              <a:t> we </a:t>
            </a:r>
            <a:r>
              <a:rPr lang="en-US" dirty="0" err="1"/>
              <a:t>waarnemen</a:t>
            </a:r>
            <a:r>
              <a:rPr lang="en-US" dirty="0"/>
              <a:t> wat er in de </a:t>
            </a:r>
            <a:r>
              <a:rPr lang="en-US" dirty="0" err="1"/>
              <a:t>organen</a:t>
            </a:r>
            <a:r>
              <a:rPr lang="en-US" dirty="0"/>
              <a:t> (</a:t>
            </a:r>
            <a:r>
              <a:rPr lang="en-US" dirty="0" err="1"/>
              <a:t>zoals</a:t>
            </a:r>
            <a:r>
              <a:rPr lang="en-US" dirty="0"/>
              <a:t> de </a:t>
            </a:r>
            <a:r>
              <a:rPr lang="en-US" dirty="0" err="1"/>
              <a:t>blaas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maag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weefsels</a:t>
            </a:r>
            <a:r>
              <a:rPr lang="en-US" dirty="0"/>
              <a:t> in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lichaam</a:t>
            </a:r>
            <a:r>
              <a:rPr lang="en-US" dirty="0"/>
              <a:t> </a:t>
            </a:r>
            <a:r>
              <a:rPr lang="en-US" dirty="0" err="1"/>
              <a:t>gebeurt</a:t>
            </a:r>
            <a:r>
              <a:rPr lang="en-US" dirty="0"/>
              <a:t>. Je </a:t>
            </a:r>
            <a:r>
              <a:rPr lang="en-US" dirty="0" err="1"/>
              <a:t>voelt</a:t>
            </a:r>
            <a:r>
              <a:rPr lang="en-US" dirty="0"/>
              <a:t> 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dorst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 of </a:t>
            </a:r>
            <a:r>
              <a:rPr lang="en-US" dirty="0" err="1"/>
              <a:t>dat</a:t>
            </a:r>
            <a:r>
              <a:rPr lang="en-US" dirty="0"/>
              <a:t> je vol zit. De </a:t>
            </a:r>
            <a:r>
              <a:rPr lang="en-US" dirty="0" err="1"/>
              <a:t>sensoren</a:t>
            </a:r>
            <a:r>
              <a:rPr lang="en-US" dirty="0"/>
              <a:t> die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interoceptie</a:t>
            </a:r>
            <a:r>
              <a:rPr lang="en-US" dirty="0"/>
              <a:t> </a:t>
            </a:r>
            <a:r>
              <a:rPr lang="en-US" dirty="0" err="1"/>
              <a:t>horen</a:t>
            </a:r>
            <a:r>
              <a:rPr lang="en-US" dirty="0"/>
              <a:t>, </a:t>
            </a:r>
            <a:r>
              <a:rPr lang="en-US" dirty="0" err="1"/>
              <a:t>zitten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op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plekken</a:t>
            </a:r>
            <a:r>
              <a:rPr lang="en-US" dirty="0"/>
              <a:t> in het </a:t>
            </a:r>
            <a:r>
              <a:rPr lang="en-US" dirty="0" err="1"/>
              <a:t>lichaam</a:t>
            </a:r>
            <a:r>
              <a:rPr lang="en-US" dirty="0"/>
              <a:t>, </a:t>
            </a:r>
            <a:r>
              <a:rPr lang="en-US" dirty="0" err="1"/>
              <a:t>zoals</a:t>
            </a:r>
            <a:r>
              <a:rPr lang="en-US" dirty="0"/>
              <a:t> in de wand van de </a:t>
            </a:r>
            <a:r>
              <a:rPr lang="en-US" dirty="0" err="1"/>
              <a:t>blaas</a:t>
            </a:r>
            <a:r>
              <a:rPr lang="en-US" dirty="0"/>
              <a:t>. </a:t>
            </a:r>
            <a:r>
              <a:rPr lang="en-US" dirty="0" err="1"/>
              <a:t>Registreren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sensoren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hoeveelheid</a:t>
            </a:r>
            <a:r>
              <a:rPr lang="en-US" dirty="0"/>
              <a:t> </a:t>
            </a:r>
            <a:r>
              <a:rPr lang="en-US" dirty="0" err="1"/>
              <a:t>rek</a:t>
            </a:r>
            <a:r>
              <a:rPr lang="en-US" dirty="0"/>
              <a:t>? Dan </a:t>
            </a:r>
            <a:r>
              <a:rPr lang="en-US" dirty="0" err="1"/>
              <a:t>weet</a:t>
            </a:r>
            <a:r>
              <a:rPr lang="en-US" dirty="0"/>
              <a:t> je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tijd</a:t>
            </a:r>
            <a:r>
              <a:rPr lang="en-US" dirty="0"/>
              <a:t> is om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wc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.</a:t>
            </a:r>
            <a:endParaRPr lang="nl-NL" dirty="0"/>
          </a:p>
          <a:p>
            <a:r>
              <a:rPr lang="en-US" dirty="0" err="1"/>
              <a:t>Doordat</a:t>
            </a:r>
            <a:r>
              <a:rPr lang="en-US" dirty="0"/>
              <a:t> je 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voelt</a:t>
            </a:r>
            <a:r>
              <a:rPr lang="en-US" dirty="0"/>
              <a:t> hoe </a:t>
            </a:r>
            <a:r>
              <a:rPr lang="en-US" dirty="0" err="1"/>
              <a:t>snel</a:t>
            </a:r>
            <a:r>
              <a:rPr lang="en-US" dirty="0"/>
              <a:t> je hart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je </a:t>
            </a:r>
            <a:r>
              <a:rPr lang="en-US" dirty="0" err="1"/>
              <a:t>adem</a:t>
            </a:r>
            <a:r>
              <a:rPr lang="en-US" dirty="0"/>
              <a:t>, hoe warm je het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of ‘het </a:t>
            </a:r>
            <a:r>
              <a:rPr lang="en-US" dirty="0" err="1"/>
              <a:t>zweet</a:t>
            </a:r>
            <a:r>
              <a:rPr lang="en-US" dirty="0"/>
              <a:t> je </a:t>
            </a:r>
            <a:r>
              <a:rPr lang="en-US" dirty="0" err="1"/>
              <a:t>uitbreekt</a:t>
            </a:r>
            <a:r>
              <a:rPr lang="en-US" dirty="0"/>
              <a:t>’, </a:t>
            </a:r>
            <a:r>
              <a:rPr lang="en-US" dirty="0" err="1"/>
              <a:t>kan</a:t>
            </a:r>
            <a:r>
              <a:rPr lang="en-US" dirty="0"/>
              <a:t> de </a:t>
            </a:r>
            <a:r>
              <a:rPr lang="en-US" dirty="0" err="1"/>
              <a:t>interoceptie</a:t>
            </a:r>
            <a:r>
              <a:rPr lang="en-US" dirty="0"/>
              <a:t> er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je</a:t>
            </a:r>
            <a:r>
              <a:rPr lang="en-US" dirty="0"/>
              <a:t> eigen </a:t>
            </a:r>
            <a:r>
              <a:rPr lang="en-US" dirty="0" err="1"/>
              <a:t>emoties</a:t>
            </a:r>
            <a:r>
              <a:rPr lang="en-US" dirty="0"/>
              <a:t> in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schatten</a:t>
            </a:r>
            <a:r>
              <a:rPr lang="en-US" dirty="0"/>
              <a:t>. Of je 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blij</a:t>
            </a:r>
            <a:r>
              <a:rPr lang="en-US" dirty="0"/>
              <a:t>, bang of </a:t>
            </a:r>
            <a:r>
              <a:rPr lang="en-US" dirty="0" err="1"/>
              <a:t>bedroeft</a:t>
            </a:r>
            <a:r>
              <a:rPr lang="en-US" dirty="0"/>
              <a:t> bent. Het </a:t>
            </a:r>
            <a:r>
              <a:rPr lang="en-US" dirty="0" err="1"/>
              <a:t>juist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voelen</a:t>
            </a:r>
            <a:r>
              <a:rPr lang="en-US" dirty="0"/>
              <a:t> van </a:t>
            </a:r>
            <a:r>
              <a:rPr lang="en-US" dirty="0" err="1"/>
              <a:t>signalen</a:t>
            </a:r>
            <a:r>
              <a:rPr lang="en-US" dirty="0"/>
              <a:t> van je </a:t>
            </a:r>
            <a:r>
              <a:rPr lang="en-US" dirty="0" err="1"/>
              <a:t>lichaam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nodig</a:t>
            </a:r>
            <a:r>
              <a:rPr lang="en-US" dirty="0"/>
              <a:t> om er de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emotie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koppelen</a:t>
            </a:r>
            <a:r>
              <a:rPr lang="en-US" dirty="0"/>
              <a:t>. Sta je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trillen</a:t>
            </a:r>
            <a:r>
              <a:rPr lang="en-US" dirty="0"/>
              <a:t> op je </a:t>
            </a:r>
            <a:r>
              <a:rPr lang="en-US" dirty="0" err="1"/>
              <a:t>benen</a:t>
            </a:r>
            <a:r>
              <a:rPr lang="en-US" dirty="0"/>
              <a:t>, </a:t>
            </a:r>
            <a:r>
              <a:rPr lang="en-US" dirty="0" err="1"/>
              <a:t>zweet</a:t>
            </a:r>
            <a:r>
              <a:rPr lang="en-US" dirty="0"/>
              <a:t> je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 ‘</a:t>
            </a:r>
            <a:r>
              <a:rPr lang="en-US" dirty="0" err="1"/>
              <a:t>vlinders</a:t>
            </a:r>
            <a:r>
              <a:rPr lang="en-US" dirty="0"/>
              <a:t> in je </a:t>
            </a:r>
            <a:r>
              <a:rPr lang="en-US" dirty="0" err="1"/>
              <a:t>buik</a:t>
            </a:r>
            <a:r>
              <a:rPr lang="en-US" dirty="0"/>
              <a:t>’? Dan ben je </a:t>
            </a:r>
            <a:r>
              <a:rPr lang="en-US" dirty="0" err="1"/>
              <a:t>misschien</a:t>
            </a:r>
            <a:r>
              <a:rPr lang="en-US" dirty="0"/>
              <a:t> </a:t>
            </a:r>
            <a:r>
              <a:rPr lang="en-US" dirty="0" err="1"/>
              <a:t>zenuwachtig</a:t>
            </a:r>
            <a:r>
              <a:rPr lang="en-US" dirty="0"/>
              <a:t>. Het </a:t>
            </a:r>
            <a:r>
              <a:rPr lang="en-US" dirty="0" err="1"/>
              <a:t>koppelen</a:t>
            </a:r>
            <a:r>
              <a:rPr lang="en-US" dirty="0"/>
              <a:t> van wat je </a:t>
            </a:r>
            <a:r>
              <a:rPr lang="en-US" dirty="0" err="1"/>
              <a:t>voelt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emotie</a:t>
            </a:r>
            <a:r>
              <a:rPr lang="en-US" dirty="0"/>
              <a:t> die </a:t>
            </a:r>
            <a:r>
              <a:rPr lang="en-US" dirty="0" err="1"/>
              <a:t>daarbij</a:t>
            </a:r>
            <a:r>
              <a:rPr lang="en-US" dirty="0"/>
              <a:t> </a:t>
            </a:r>
            <a:r>
              <a:rPr lang="en-US" dirty="0" err="1"/>
              <a:t>hoort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je </a:t>
            </a:r>
            <a:r>
              <a:rPr lang="en-US" dirty="0" err="1"/>
              <a:t>leren</a:t>
            </a:r>
            <a:r>
              <a:rPr lang="en-US" dirty="0"/>
              <a:t>.</a:t>
            </a:r>
            <a:endParaRPr lang="nl-NL" dirty="0"/>
          </a:p>
          <a:p>
            <a:r>
              <a:rPr lang="en-US" b="1" dirty="0"/>
              <a:t>Wat is de </a:t>
            </a:r>
            <a:r>
              <a:rPr lang="en-US" b="1" dirty="0" err="1"/>
              <a:t>invloed</a:t>
            </a:r>
            <a:r>
              <a:rPr lang="en-US" b="1" dirty="0"/>
              <a:t> van </a:t>
            </a:r>
            <a:r>
              <a:rPr lang="en-US" b="1" dirty="0" err="1"/>
              <a:t>Interoceptie</a:t>
            </a:r>
            <a:r>
              <a:rPr lang="en-US" b="1" dirty="0"/>
              <a:t> in </a:t>
            </a:r>
            <a:r>
              <a:rPr lang="en-US" b="1" dirty="0" err="1"/>
              <a:t>ons</a:t>
            </a:r>
            <a:r>
              <a:rPr lang="en-US" b="1" dirty="0"/>
              <a:t> </a:t>
            </a:r>
            <a:r>
              <a:rPr lang="en-US" b="1" dirty="0" err="1"/>
              <a:t>leven</a:t>
            </a:r>
            <a:r>
              <a:rPr lang="en-US" b="1" dirty="0"/>
              <a:t>?</a:t>
            </a:r>
            <a:endParaRPr lang="nl-NL" dirty="0"/>
          </a:p>
          <a:p>
            <a:r>
              <a:rPr lang="en-US" dirty="0"/>
              <a:t>Het </a:t>
            </a:r>
            <a:r>
              <a:rPr lang="en-US" dirty="0" err="1"/>
              <a:t>doel</a:t>
            </a:r>
            <a:r>
              <a:rPr lang="en-US" dirty="0"/>
              <a:t> van </a:t>
            </a:r>
            <a:r>
              <a:rPr lang="en-US" dirty="0" err="1"/>
              <a:t>interoceptie</a:t>
            </a:r>
            <a:r>
              <a:rPr lang="en-US" dirty="0"/>
              <a:t> is </a:t>
            </a:r>
            <a:r>
              <a:rPr lang="en-US" dirty="0" err="1"/>
              <a:t>balans</a:t>
            </a:r>
            <a:r>
              <a:rPr lang="en-US" dirty="0"/>
              <a:t> in je </a:t>
            </a:r>
            <a:r>
              <a:rPr lang="en-US" dirty="0" err="1"/>
              <a:t>lichaam</a:t>
            </a:r>
            <a:r>
              <a:rPr lang="en-US" dirty="0"/>
              <a:t>, je zo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voelen</a:t>
            </a:r>
            <a:r>
              <a:rPr lang="en-US" dirty="0"/>
              <a:t>. Voel je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dorst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? Dan drink je </a:t>
            </a:r>
            <a:r>
              <a:rPr lang="en-US" dirty="0" err="1"/>
              <a:t>iets</a:t>
            </a:r>
            <a:r>
              <a:rPr lang="en-US" dirty="0"/>
              <a:t>. Heb je </a:t>
            </a:r>
            <a:r>
              <a:rPr lang="en-US" dirty="0" err="1"/>
              <a:t>pijn</a:t>
            </a:r>
            <a:r>
              <a:rPr lang="en-US" dirty="0"/>
              <a:t>? Dan </a:t>
            </a:r>
            <a:r>
              <a:rPr lang="en-US" dirty="0" err="1"/>
              <a:t>haal</a:t>
            </a:r>
            <a:r>
              <a:rPr lang="en-US" dirty="0"/>
              <a:t> je de </a:t>
            </a:r>
            <a:r>
              <a:rPr lang="en-US" dirty="0" err="1"/>
              <a:t>oorzaak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verzorg</a:t>
            </a:r>
            <a:r>
              <a:rPr lang="en-US" dirty="0"/>
              <a:t> je zo </a:t>
            </a:r>
            <a:r>
              <a:rPr lang="en-US" dirty="0" err="1"/>
              <a:t>nodig</a:t>
            </a:r>
            <a:r>
              <a:rPr lang="en-US" dirty="0"/>
              <a:t> de </a:t>
            </a:r>
            <a:r>
              <a:rPr lang="en-US" dirty="0" err="1"/>
              <a:t>pijnlijke</a:t>
            </a:r>
            <a:r>
              <a:rPr lang="en-US" dirty="0"/>
              <a:t> </a:t>
            </a:r>
            <a:r>
              <a:rPr lang="en-US" dirty="0" err="1"/>
              <a:t>plek</a:t>
            </a:r>
            <a:r>
              <a:rPr lang="en-US" dirty="0"/>
              <a:t>. Ben je bang? Dan </a:t>
            </a:r>
            <a:r>
              <a:rPr lang="en-US" dirty="0" err="1"/>
              <a:t>moet</a:t>
            </a:r>
            <a:r>
              <a:rPr lang="en-US" dirty="0"/>
              <a:t> je </a:t>
            </a:r>
            <a:r>
              <a:rPr lang="en-US" dirty="0" err="1"/>
              <a:t>misschien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bedreigends</a:t>
            </a:r>
            <a:r>
              <a:rPr lang="en-US" dirty="0"/>
              <a:t> </a:t>
            </a:r>
            <a:r>
              <a:rPr lang="en-US" dirty="0" err="1"/>
              <a:t>weglopen</a:t>
            </a:r>
            <a:r>
              <a:rPr lang="en-US" dirty="0"/>
              <a:t>.</a:t>
            </a:r>
            <a:endParaRPr lang="nl-NL" dirty="0"/>
          </a:p>
          <a:p>
            <a:r>
              <a:rPr lang="en-US" dirty="0"/>
              <a:t>Door </a:t>
            </a:r>
            <a:r>
              <a:rPr lang="en-US" dirty="0" err="1"/>
              <a:t>ervaring</a:t>
            </a:r>
            <a:r>
              <a:rPr lang="en-US" dirty="0"/>
              <a:t> </a:t>
            </a:r>
            <a:r>
              <a:rPr lang="en-US" dirty="0" err="1"/>
              <a:t>leren</a:t>
            </a:r>
            <a:r>
              <a:rPr lang="en-US" dirty="0"/>
              <a:t> we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signalen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emoties</a:t>
            </a:r>
            <a:r>
              <a:rPr lang="en-US" dirty="0"/>
              <a:t> </a:t>
            </a:r>
            <a:r>
              <a:rPr lang="en-US" dirty="0" err="1"/>
              <a:t>horen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wat </a:t>
            </a:r>
            <a:r>
              <a:rPr lang="en-US" dirty="0" err="1"/>
              <a:t>handig</a:t>
            </a:r>
            <a:r>
              <a:rPr lang="en-US" dirty="0"/>
              <a:t> is om </a:t>
            </a:r>
            <a:r>
              <a:rPr lang="en-US" dirty="0" err="1"/>
              <a:t>vervolgens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. Als we </a:t>
            </a:r>
            <a:r>
              <a:rPr lang="en-US" dirty="0" err="1"/>
              <a:t>voldoende</a:t>
            </a:r>
            <a:r>
              <a:rPr lang="en-US" dirty="0"/>
              <a:t> </a:t>
            </a:r>
            <a:r>
              <a:rPr lang="en-US" dirty="0" err="1"/>
              <a:t>ervaring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opgedaan</a:t>
            </a:r>
            <a:r>
              <a:rPr lang="en-US" dirty="0"/>
              <a:t>, </a:t>
            </a:r>
            <a:r>
              <a:rPr lang="en-US" dirty="0" err="1"/>
              <a:t>gebruiken</a:t>
            </a:r>
            <a:r>
              <a:rPr lang="en-US" dirty="0"/>
              <a:t> we de ‘database’ die we </a:t>
            </a:r>
            <a:r>
              <a:rPr lang="en-US" dirty="0" err="1"/>
              <a:t>opgebouwd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om </a:t>
            </a:r>
            <a:r>
              <a:rPr lang="en-US" dirty="0" err="1"/>
              <a:t>voorspellingen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over wat er in de </a:t>
            </a:r>
            <a:r>
              <a:rPr lang="en-US" dirty="0" err="1"/>
              <a:t>omgeving</a:t>
            </a:r>
            <a:r>
              <a:rPr lang="en-US" dirty="0"/>
              <a:t> </a:t>
            </a:r>
            <a:r>
              <a:rPr lang="en-US" dirty="0" err="1"/>
              <a:t>aanwezig</a:t>
            </a:r>
            <a:r>
              <a:rPr lang="en-US" dirty="0"/>
              <a:t> is. Daar </a:t>
            </a:r>
            <a:r>
              <a:rPr lang="en-US" dirty="0" err="1"/>
              <a:t>baseren</a:t>
            </a:r>
            <a:r>
              <a:rPr lang="en-US" dirty="0"/>
              <a:t> we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acties</a:t>
            </a:r>
            <a:r>
              <a:rPr lang="en-US" dirty="0"/>
              <a:t> op, </a:t>
            </a:r>
            <a:r>
              <a:rPr lang="en-US" dirty="0" err="1"/>
              <a:t>zonder</a:t>
            </a:r>
            <a:r>
              <a:rPr lang="en-US" dirty="0"/>
              <a:t> er over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; </a:t>
            </a:r>
            <a:r>
              <a:rPr lang="en-US" dirty="0" err="1"/>
              <a:t>gaan</a:t>
            </a:r>
            <a:r>
              <a:rPr lang="en-US" dirty="0"/>
              <a:t> we in de </a:t>
            </a:r>
            <a:r>
              <a:rPr lang="en-US" dirty="0" err="1"/>
              <a:t>vogelnestschommel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we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fijne</a:t>
            </a:r>
            <a:r>
              <a:rPr lang="en-US" dirty="0"/>
              <a:t> </a:t>
            </a:r>
            <a:r>
              <a:rPr lang="en-US" dirty="0" err="1"/>
              <a:t>ervaring</a:t>
            </a:r>
            <a:r>
              <a:rPr lang="en-US" dirty="0"/>
              <a:t> mee </a:t>
            </a:r>
            <a:r>
              <a:rPr lang="en-US" dirty="0" err="1"/>
              <a:t>opgedaan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? Of </a:t>
            </a:r>
            <a:r>
              <a:rPr lang="en-US" dirty="0" err="1"/>
              <a:t>vermijden</a:t>
            </a:r>
            <a:r>
              <a:rPr lang="en-US" dirty="0"/>
              <a:t> we de </a:t>
            </a:r>
            <a:r>
              <a:rPr lang="en-US" dirty="0" err="1"/>
              <a:t>schommel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we er </a:t>
            </a:r>
            <a:r>
              <a:rPr lang="en-US" dirty="0" err="1"/>
              <a:t>misselijk</a:t>
            </a:r>
            <a:r>
              <a:rPr lang="en-US" dirty="0"/>
              <a:t> van </a:t>
            </a:r>
            <a:r>
              <a:rPr lang="en-US" dirty="0" err="1"/>
              <a:t>werden</a:t>
            </a:r>
            <a:r>
              <a:rPr lang="en-US" dirty="0"/>
              <a:t>?</a:t>
            </a:r>
            <a:endParaRPr lang="nl-NL" dirty="0"/>
          </a:p>
          <a:p>
            <a:r>
              <a:rPr lang="en-US" u="sng" dirty="0" err="1"/>
              <a:t>Onderprikkelde</a:t>
            </a:r>
            <a:r>
              <a:rPr lang="en-US" u="sng" dirty="0"/>
              <a:t> </a:t>
            </a:r>
            <a:r>
              <a:rPr lang="en-US" u="sng" dirty="0" err="1"/>
              <a:t>interoceptie</a:t>
            </a:r>
            <a:endParaRPr lang="nl-NL" dirty="0" err="1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voelt</a:t>
            </a:r>
            <a:r>
              <a:rPr lang="en-US" dirty="0"/>
              <a:t> minder </a:t>
            </a:r>
            <a:r>
              <a:rPr lang="en-US" dirty="0" err="1"/>
              <a:t>snel</a:t>
            </a:r>
            <a:r>
              <a:rPr lang="en-US" dirty="0"/>
              <a:t> of je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wc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realiseert</a:t>
            </a:r>
            <a:r>
              <a:rPr lang="en-US" dirty="0"/>
              <a:t> je </a:t>
            </a:r>
            <a:r>
              <a:rPr lang="en-US" dirty="0" err="1"/>
              <a:t>niet</a:t>
            </a:r>
            <a:r>
              <a:rPr lang="en-US" dirty="0"/>
              <a:t> direct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lekker </a:t>
            </a:r>
            <a:r>
              <a:rPr lang="en-US" dirty="0" err="1"/>
              <a:t>voelt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je </a:t>
            </a:r>
            <a:r>
              <a:rPr lang="en-US" dirty="0" err="1"/>
              <a:t>honger</a:t>
            </a:r>
            <a:r>
              <a:rPr lang="en-US" dirty="0"/>
              <a:t> of </a:t>
            </a:r>
            <a:r>
              <a:rPr lang="en-US" dirty="0" err="1"/>
              <a:t>dorst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voelt</a:t>
            </a:r>
            <a:r>
              <a:rPr lang="en-US" dirty="0"/>
              <a:t> </a:t>
            </a:r>
            <a:r>
              <a:rPr lang="en-US" dirty="0" err="1"/>
              <a:t>emoties</a:t>
            </a:r>
            <a:r>
              <a:rPr lang="en-US" dirty="0"/>
              <a:t> minder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weet</a:t>
            </a:r>
            <a:r>
              <a:rPr lang="en-US" dirty="0"/>
              <a:t> 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direct of je bang of </a:t>
            </a:r>
            <a:r>
              <a:rPr lang="en-US" dirty="0" err="1"/>
              <a:t>juist</a:t>
            </a:r>
            <a:r>
              <a:rPr lang="en-US" dirty="0"/>
              <a:t> boos bent.</a:t>
            </a:r>
            <a:endParaRPr lang="nl-NL" dirty="0"/>
          </a:p>
          <a:p>
            <a:r>
              <a:rPr lang="en-US" u="sng" dirty="0" err="1"/>
              <a:t>Overprikkelde</a:t>
            </a:r>
            <a:r>
              <a:rPr lang="en-US" u="sng" dirty="0"/>
              <a:t> </a:t>
            </a:r>
            <a:r>
              <a:rPr lang="en-US" u="sng" dirty="0" err="1"/>
              <a:t>interoceptie</a:t>
            </a:r>
            <a:endParaRPr lang="nl-NL" dirty="0" err="1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gaat</a:t>
            </a:r>
            <a:r>
              <a:rPr lang="en-US" dirty="0"/>
              <a:t> heel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wc</a:t>
            </a:r>
            <a:r>
              <a:rPr lang="en-US" dirty="0"/>
              <a:t>, </a:t>
            </a:r>
            <a:r>
              <a:rPr lang="en-US" dirty="0" err="1"/>
              <a:t>omdat</a:t>
            </a:r>
            <a:r>
              <a:rPr lang="en-US" dirty="0"/>
              <a:t> je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blaas</a:t>
            </a:r>
            <a:r>
              <a:rPr lang="en-US" dirty="0"/>
              <a:t>- of </a:t>
            </a:r>
            <a:r>
              <a:rPr lang="en-US" dirty="0" err="1"/>
              <a:t>darmvulling</a:t>
            </a:r>
            <a:r>
              <a:rPr lang="en-US" dirty="0"/>
              <a:t> al </a:t>
            </a:r>
            <a:r>
              <a:rPr lang="en-US" dirty="0" err="1"/>
              <a:t>enorme</a:t>
            </a:r>
            <a:r>
              <a:rPr lang="en-US" dirty="0"/>
              <a:t> </a:t>
            </a:r>
            <a:r>
              <a:rPr lang="en-US" dirty="0" err="1"/>
              <a:t>aandrang</a:t>
            </a:r>
            <a:r>
              <a:rPr lang="en-US" dirty="0"/>
              <a:t> </a:t>
            </a:r>
            <a:r>
              <a:rPr lang="en-US" dirty="0" err="1"/>
              <a:t>voelt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reageert</a:t>
            </a:r>
            <a:r>
              <a:rPr lang="en-US" dirty="0"/>
              <a:t> </a:t>
            </a:r>
            <a:r>
              <a:rPr lang="en-US" dirty="0" err="1"/>
              <a:t>heftig</a:t>
            </a:r>
            <a:r>
              <a:rPr lang="en-US" dirty="0"/>
              <a:t> op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verwondingen</a:t>
            </a:r>
            <a:r>
              <a:rPr lang="en-US" dirty="0"/>
              <a:t>, </a:t>
            </a:r>
            <a:r>
              <a:rPr lang="en-US" dirty="0" err="1"/>
              <a:t>omdat</a:t>
            </a:r>
            <a:r>
              <a:rPr lang="en-US" dirty="0"/>
              <a:t> die erg </a:t>
            </a:r>
            <a:r>
              <a:rPr lang="en-US" dirty="0" err="1"/>
              <a:t>pijnlijk</a:t>
            </a:r>
            <a:r>
              <a:rPr lang="en-US" dirty="0"/>
              <a:t> </a:t>
            </a:r>
            <a:r>
              <a:rPr lang="en-US" dirty="0" err="1"/>
              <a:t>voelen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voelt</a:t>
            </a:r>
            <a:r>
              <a:rPr lang="en-US" dirty="0"/>
              <a:t> je hart steeds </a:t>
            </a:r>
            <a:r>
              <a:rPr lang="en-US" dirty="0" err="1"/>
              <a:t>kloppen</a:t>
            </a:r>
            <a:r>
              <a:rPr lang="en-US" dirty="0"/>
              <a:t>.</a:t>
            </a:r>
            <a:endParaRPr lang="nl-NL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6220-9F91-4A4D-9BCB-F8FCA84F873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474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Dynamische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statische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prikkels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Het </a:t>
            </a:r>
            <a:r>
              <a:rPr lang="en-US" err="1">
                <a:ea typeface="Calibri"/>
                <a:cs typeface="Calibri"/>
              </a:rPr>
              <a:t>één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beweegt</a:t>
            </a:r>
            <a:r>
              <a:rPr lang="en-US" dirty="0">
                <a:ea typeface="Calibri"/>
                <a:cs typeface="Calibri"/>
              </a:rPr>
              <a:t> het </a:t>
            </a:r>
            <a:r>
              <a:rPr lang="en-US" err="1">
                <a:ea typeface="Calibri"/>
                <a:cs typeface="Calibri"/>
              </a:rPr>
              <a:t>ander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staat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stil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Als de </a:t>
            </a:r>
            <a:r>
              <a:rPr lang="en-US" dirty="0" err="1">
                <a:ea typeface="Calibri"/>
                <a:cs typeface="Calibri"/>
              </a:rPr>
              <a:t>omgeving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stil</a:t>
            </a:r>
            <a:r>
              <a:rPr lang="en-US" dirty="0">
                <a:ea typeface="Calibri"/>
                <a:cs typeface="Calibri"/>
              </a:rPr>
              <a:t> is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alleen</a:t>
            </a:r>
            <a:r>
              <a:rPr lang="en-US" dirty="0">
                <a:ea typeface="Calibri"/>
                <a:cs typeface="Calibri"/>
              </a:rPr>
              <a:t> de partner </a:t>
            </a:r>
            <a:r>
              <a:rPr lang="en-US" dirty="0" err="1">
                <a:ea typeface="Calibri"/>
                <a:cs typeface="Calibri"/>
              </a:rPr>
              <a:t>beweegt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kan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deze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degene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 die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dynamische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prikkel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zorgt</a:t>
            </a:r>
            <a:r>
              <a:rPr lang="en-US" dirty="0">
                <a:ea typeface="Calibri"/>
                <a:cs typeface="Calibri"/>
              </a:rPr>
              <a:t>. Een </a:t>
            </a:r>
            <a:r>
              <a:rPr lang="en-US" dirty="0" err="1">
                <a:ea typeface="Calibri"/>
                <a:cs typeface="Calibri"/>
              </a:rPr>
              <a:t>mens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heeft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dynamische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prikkels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nodig</a:t>
            </a:r>
            <a:r>
              <a:rPr lang="en-US" dirty="0">
                <a:ea typeface="Calibri"/>
                <a:cs typeface="Calibri"/>
              </a:rPr>
              <a:t> om het </a:t>
            </a:r>
            <a:r>
              <a:rPr lang="en-US" dirty="0" err="1">
                <a:ea typeface="Calibri"/>
                <a:cs typeface="Calibri"/>
              </a:rPr>
              <a:t>brein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wakker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alert </a:t>
            </a:r>
            <a:r>
              <a:rPr lang="en-US" dirty="0" err="1">
                <a:ea typeface="Calibri"/>
                <a:cs typeface="Calibri"/>
              </a:rPr>
              <a:t>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houden</a:t>
            </a:r>
            <a:r>
              <a:rPr lang="en-US" dirty="0">
                <a:ea typeface="Calibri"/>
                <a:cs typeface="Calibri"/>
              </a:rPr>
              <a:t>. Het </a:t>
            </a:r>
            <a:r>
              <a:rPr lang="en-US" dirty="0" err="1">
                <a:ea typeface="Calibri"/>
                <a:cs typeface="Calibri"/>
              </a:rPr>
              <a:t>kan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dat</a:t>
            </a:r>
            <a:r>
              <a:rPr lang="en-US" dirty="0">
                <a:ea typeface="Calibri"/>
                <a:cs typeface="Calibri"/>
              </a:rPr>
              <a:t> de </a:t>
            </a:r>
            <a:r>
              <a:rPr lang="en-US" dirty="0" err="1">
                <a:ea typeface="Calibri"/>
                <a:cs typeface="Calibri"/>
              </a:rPr>
              <a:t>persoon</a:t>
            </a:r>
            <a:r>
              <a:rPr lang="en-US" dirty="0">
                <a:ea typeface="Calibri"/>
                <a:cs typeface="Calibri"/>
              </a:rPr>
              <a:t> met </a:t>
            </a:r>
            <a:r>
              <a:rPr lang="en-US" dirty="0" err="1">
                <a:ea typeface="Calibri"/>
                <a:cs typeface="Calibri"/>
              </a:rPr>
              <a:t>dementie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zich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volledig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gaat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focussen</a:t>
            </a:r>
            <a:r>
              <a:rPr lang="en-US" dirty="0">
                <a:ea typeface="Calibri"/>
                <a:cs typeface="Calibri"/>
              </a:rPr>
              <a:t> op </a:t>
            </a:r>
            <a:r>
              <a:rPr lang="en-US" dirty="0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 partner. </a:t>
            </a:r>
          </a:p>
          <a:p>
            <a:r>
              <a:rPr lang="en-US" dirty="0">
                <a:ea typeface="Calibri"/>
                <a:cs typeface="Calibri"/>
              </a:rPr>
              <a:t>Hoe </a:t>
            </a:r>
            <a:r>
              <a:rPr lang="en-US" dirty="0" err="1">
                <a:ea typeface="Calibri"/>
                <a:cs typeface="Calibri"/>
              </a:rPr>
              <a:t>kan</a:t>
            </a:r>
            <a:r>
              <a:rPr lang="en-US" dirty="0">
                <a:ea typeface="Calibri"/>
                <a:cs typeface="Calibri"/>
              </a:rPr>
              <a:t> je </a:t>
            </a:r>
            <a:r>
              <a:rPr lang="en-US" dirty="0" err="1">
                <a:ea typeface="Calibri"/>
                <a:cs typeface="Calibri"/>
              </a:rPr>
              <a:t>thuis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zorgen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een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dynamische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prikkel</a:t>
            </a:r>
            <a:r>
              <a:rPr lang="en-US" dirty="0">
                <a:ea typeface="Calibri"/>
                <a:cs typeface="Calibri"/>
              </a:rPr>
              <a:t>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6220-9F91-4A4D-9BCB-F8FCA84F873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17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We </a:t>
            </a:r>
            <a:r>
              <a:rPr lang="en-US" err="1">
                <a:ea typeface="Calibri"/>
                <a:cs typeface="Calibri"/>
              </a:rPr>
              <a:t>hebben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zojuist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geluisterd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naar</a:t>
            </a:r>
            <a:r>
              <a:rPr lang="en-US" dirty="0">
                <a:ea typeface="Calibri"/>
                <a:cs typeface="Calibri"/>
              </a:rPr>
              <a:t> Mario </a:t>
            </a:r>
            <a:r>
              <a:rPr lang="en-US" err="1">
                <a:ea typeface="Calibri"/>
                <a:cs typeface="Calibri"/>
              </a:rPr>
              <a:t>vanuit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kennis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als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verpleegkundig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consulent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neurologie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Wat </a:t>
            </a:r>
            <a:r>
              <a:rPr lang="en-US" err="1">
                <a:ea typeface="Calibri"/>
                <a:cs typeface="Calibri"/>
              </a:rPr>
              <a:t>vonden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jullie</a:t>
            </a:r>
            <a:r>
              <a:rPr lang="en-US" dirty="0">
                <a:ea typeface="Calibri"/>
                <a:cs typeface="Calibri"/>
              </a:rPr>
              <a:t> van </a:t>
            </a:r>
            <a:r>
              <a:rPr lang="en-US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verhaal</a:t>
            </a:r>
            <a:r>
              <a:rPr lang="en-US" dirty="0">
                <a:ea typeface="Calibri"/>
                <a:cs typeface="Calibri"/>
              </a:rPr>
              <a:t>, </a:t>
            </a:r>
            <a:r>
              <a:rPr lang="en-US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herkenningen</a:t>
            </a:r>
            <a:r>
              <a:rPr lang="en-US" dirty="0">
                <a:ea typeface="Calibri"/>
                <a:cs typeface="Calibri"/>
              </a:rPr>
              <a:t> of </a:t>
            </a:r>
            <a:r>
              <a:rPr lang="en-US" err="1">
                <a:ea typeface="Calibri"/>
                <a:cs typeface="Calibri"/>
              </a:rPr>
              <a:t>vragen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Hebben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jullie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verwachtingen</a:t>
            </a:r>
            <a:r>
              <a:rPr lang="en-US" dirty="0">
                <a:ea typeface="Calibri"/>
                <a:cs typeface="Calibri"/>
              </a:rPr>
              <a:t> of </a:t>
            </a:r>
            <a:r>
              <a:rPr lang="en-US" dirty="0" err="1">
                <a:ea typeface="Calibri"/>
                <a:cs typeface="Calibri"/>
              </a:rPr>
              <a:t>vragen</a:t>
            </a:r>
            <a:r>
              <a:rPr lang="en-US" dirty="0">
                <a:ea typeface="Calibri"/>
                <a:cs typeface="Calibri"/>
              </a:rPr>
              <a:t> op </a:t>
            </a:r>
            <a:r>
              <a:rPr lang="en-US" dirty="0" err="1">
                <a:ea typeface="Calibri"/>
                <a:cs typeface="Calibri"/>
              </a:rPr>
              <a:t>voorhand</a:t>
            </a:r>
            <a:r>
              <a:rPr lang="en-US" dirty="0">
                <a:ea typeface="Calibri"/>
                <a:cs typeface="Calibri"/>
              </a:rPr>
              <a:t> over </a:t>
            </a:r>
            <a:r>
              <a:rPr lang="en-US" dirty="0" err="1">
                <a:ea typeface="Calibri"/>
                <a:cs typeface="Calibri"/>
              </a:rPr>
              <a:t>prikkels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dementie</a:t>
            </a:r>
            <a:r>
              <a:rPr lang="en-US" dirty="0">
                <a:ea typeface="Calibri"/>
                <a:cs typeface="Calibri"/>
              </a:rPr>
              <a:t>? (</a:t>
            </a:r>
            <a:r>
              <a:rPr lang="en-US" dirty="0" err="1">
                <a:ea typeface="Calibri"/>
                <a:cs typeface="Calibri"/>
              </a:rPr>
              <a:t>noteren</a:t>
            </a:r>
            <a:r>
              <a:rPr lang="en-US" dirty="0">
                <a:ea typeface="Calibri"/>
                <a:cs typeface="Calibri"/>
              </a:rPr>
              <a:t> op whiteboard)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denken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jullie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als</a:t>
            </a:r>
            <a:r>
              <a:rPr lang="en-US" dirty="0">
                <a:ea typeface="Calibri"/>
                <a:cs typeface="Calibri"/>
              </a:rPr>
              <a:t> we het </a:t>
            </a:r>
            <a:r>
              <a:rPr lang="en-US" dirty="0" err="1">
                <a:ea typeface="Calibri"/>
                <a:cs typeface="Calibri"/>
              </a:rPr>
              <a:t>hebben</a:t>
            </a:r>
            <a:r>
              <a:rPr lang="en-US" dirty="0">
                <a:ea typeface="Calibri"/>
                <a:cs typeface="Calibri"/>
              </a:rPr>
              <a:t> over </a:t>
            </a:r>
            <a:r>
              <a:rPr lang="en-US" dirty="0" err="1">
                <a:ea typeface="Calibri"/>
                <a:cs typeface="Calibri"/>
              </a:rPr>
              <a:t>prikkels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bij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dementie</a:t>
            </a:r>
            <a:r>
              <a:rPr lang="en-US" dirty="0">
                <a:ea typeface="Calibri"/>
                <a:cs typeface="Calibri"/>
              </a:rPr>
              <a:t>? (</a:t>
            </a:r>
            <a:r>
              <a:rPr lang="en-US" dirty="0" err="1">
                <a:ea typeface="Calibri"/>
                <a:cs typeface="Calibri"/>
              </a:rPr>
              <a:t>noteren</a:t>
            </a:r>
            <a:r>
              <a:rPr lang="en-US" dirty="0">
                <a:ea typeface="Calibri"/>
                <a:cs typeface="Calibri"/>
              </a:rPr>
              <a:t> whiteboard)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6220-9F91-4A4D-9BCB-F8FCA84F873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28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Wanneer</a:t>
            </a:r>
            <a:r>
              <a:rPr lang="en-US" dirty="0"/>
              <a:t> de </a:t>
            </a:r>
            <a:r>
              <a:rPr lang="en-US" dirty="0" err="1"/>
              <a:t>informatieverwerking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de </a:t>
            </a:r>
            <a:r>
              <a:rPr lang="en-US" dirty="0" err="1"/>
              <a:t>acht</a:t>
            </a:r>
            <a:r>
              <a:rPr lang="en-US" dirty="0"/>
              <a:t> </a:t>
            </a:r>
            <a:r>
              <a:rPr lang="en-US" dirty="0" err="1"/>
              <a:t>zintuigen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hersenen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verloopt</a:t>
            </a:r>
            <a:r>
              <a:rPr lang="en-US" dirty="0"/>
              <a:t> (er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teveel</a:t>
            </a:r>
            <a:r>
              <a:rPr lang="en-US" dirty="0"/>
              <a:t> of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doorgelaten</a:t>
            </a:r>
            <a:r>
              <a:rPr lang="en-US" dirty="0"/>
              <a:t>), </a:t>
            </a:r>
            <a:r>
              <a:rPr lang="en-US" dirty="0" err="1"/>
              <a:t>kunnen</a:t>
            </a:r>
            <a:r>
              <a:rPr lang="en-US" dirty="0"/>
              <a:t> de </a:t>
            </a:r>
            <a:r>
              <a:rPr lang="en-US" dirty="0" err="1"/>
              <a:t>gevolgen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gedrag</a:t>
            </a:r>
            <a:r>
              <a:rPr lang="en-US" dirty="0"/>
              <a:t> </a:t>
            </a:r>
            <a:r>
              <a:rPr lang="en-US" dirty="0" err="1"/>
              <a:t>groot</a:t>
            </a:r>
            <a:r>
              <a:rPr lang="en-US" dirty="0"/>
              <a:t> </a:t>
            </a:r>
            <a:r>
              <a:rPr lang="en-US" dirty="0" err="1"/>
              <a:t>zijn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6220-9F91-4A4D-9BCB-F8FCA84F873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7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Deze</a:t>
            </a:r>
            <a:r>
              <a:rPr lang="en-US" b="1" dirty="0"/>
              <a:t> </a:t>
            </a:r>
            <a:r>
              <a:rPr lang="en-US" b="1" dirty="0" err="1"/>
              <a:t>prikkels</a:t>
            </a:r>
            <a:r>
              <a:rPr lang="en-US" b="1" dirty="0"/>
              <a:t> </a:t>
            </a:r>
            <a:r>
              <a:rPr lang="en-US" b="1" dirty="0" err="1"/>
              <a:t>worden</a:t>
            </a:r>
            <a:r>
              <a:rPr lang="en-US" b="1" dirty="0"/>
              <a:t> </a:t>
            </a:r>
            <a:r>
              <a:rPr lang="en-US" b="1" dirty="0" err="1"/>
              <a:t>waargenomen</a:t>
            </a:r>
            <a:r>
              <a:rPr lang="en-US" b="1" dirty="0"/>
              <a:t> door </a:t>
            </a:r>
            <a:r>
              <a:rPr lang="en-US" b="1" dirty="0" err="1"/>
              <a:t>zintuigen</a:t>
            </a:r>
            <a:r>
              <a:rPr lang="en-US" b="1" dirty="0"/>
              <a:t> in </a:t>
            </a:r>
            <a:r>
              <a:rPr lang="en-US" b="1" dirty="0" err="1"/>
              <a:t>onze</a:t>
            </a:r>
            <a:r>
              <a:rPr lang="en-US" b="1" dirty="0"/>
              <a:t> </a:t>
            </a:r>
            <a:r>
              <a:rPr lang="en-US" b="1" dirty="0" err="1"/>
              <a:t>spieren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gewrichten</a:t>
            </a:r>
            <a:r>
              <a:rPr lang="en-US" b="1" dirty="0"/>
              <a:t>.</a:t>
            </a:r>
            <a:r>
              <a:rPr lang="en-US" dirty="0"/>
              <a:t> Je </a:t>
            </a:r>
            <a:r>
              <a:rPr lang="en-US" dirty="0" err="1"/>
              <a:t>voelt</a:t>
            </a:r>
            <a:r>
              <a:rPr lang="en-US" dirty="0"/>
              <a:t> </a:t>
            </a:r>
            <a:r>
              <a:rPr lang="en-US" dirty="0" err="1"/>
              <a:t>daarmee</a:t>
            </a:r>
            <a:r>
              <a:rPr lang="en-US" dirty="0"/>
              <a:t> de </a:t>
            </a:r>
            <a:r>
              <a:rPr lang="en-US" dirty="0" err="1"/>
              <a:t>houding</a:t>
            </a:r>
            <a:r>
              <a:rPr lang="en-US" dirty="0"/>
              <a:t> van </a:t>
            </a:r>
            <a:r>
              <a:rPr lang="en-US" dirty="0" err="1"/>
              <a:t>gewrichten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bewegingen</a:t>
            </a:r>
            <a:r>
              <a:rPr lang="en-US" dirty="0"/>
              <a:t>. Zonder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hoeven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, </a:t>
            </a:r>
            <a:r>
              <a:rPr lang="en-US" dirty="0" err="1"/>
              <a:t>voelen</a:t>
            </a:r>
            <a:r>
              <a:rPr lang="en-US" dirty="0"/>
              <a:t> we </a:t>
            </a:r>
            <a:r>
              <a:rPr lang="en-US" dirty="0" err="1"/>
              <a:t>precies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in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positie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lichaamsdelen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bevinden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voel</a:t>
            </a:r>
            <a:r>
              <a:rPr lang="en-US" dirty="0"/>
              <a:t> je hoe je </a:t>
            </a:r>
            <a:r>
              <a:rPr lang="en-US" dirty="0" err="1"/>
              <a:t>beweegt</a:t>
            </a:r>
            <a:r>
              <a:rPr lang="en-US" dirty="0"/>
              <a:t>. 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daardoor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stoep op- of </a:t>
            </a:r>
            <a:r>
              <a:rPr lang="en-US" dirty="0" err="1"/>
              <a:t>afstappen</a:t>
            </a:r>
            <a:r>
              <a:rPr lang="en-US" dirty="0"/>
              <a:t>,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naar</a:t>
            </a:r>
            <a:r>
              <a:rPr lang="en-US" dirty="0"/>
              <a:t> je </a:t>
            </a:r>
            <a:r>
              <a:rPr lang="en-US" dirty="0" err="1"/>
              <a:t>benen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stoeprand</a:t>
            </a:r>
            <a:r>
              <a:rPr lang="en-US" dirty="0"/>
              <a:t> </a:t>
            </a:r>
            <a:r>
              <a:rPr lang="en-US" dirty="0" err="1"/>
              <a:t>hoeft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je </a:t>
            </a:r>
            <a:r>
              <a:rPr lang="en-US" dirty="0" err="1"/>
              <a:t>weet</a:t>
            </a:r>
            <a:r>
              <a:rPr lang="en-US" dirty="0"/>
              <a:t> </a:t>
            </a:r>
            <a:r>
              <a:rPr lang="en-US" dirty="0" err="1"/>
              <a:t>daardoor</a:t>
            </a:r>
            <a:r>
              <a:rPr lang="en-US" dirty="0"/>
              <a:t> –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je hand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- of de </a:t>
            </a:r>
            <a:r>
              <a:rPr lang="en-US" dirty="0" err="1"/>
              <a:t>vingers</a:t>
            </a:r>
            <a:r>
              <a:rPr lang="en-US" dirty="0"/>
              <a:t> </a:t>
            </a:r>
            <a:r>
              <a:rPr lang="en-US" dirty="0" err="1"/>
              <a:t>gestrekt</a:t>
            </a:r>
            <a:r>
              <a:rPr lang="en-US" dirty="0"/>
              <a:t> of </a:t>
            </a:r>
            <a:r>
              <a:rPr lang="en-US" dirty="0" err="1"/>
              <a:t>gebogen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.</a:t>
            </a:r>
            <a:endParaRPr lang="nl-NL" dirty="0"/>
          </a:p>
          <a:p>
            <a:r>
              <a:rPr lang="en-US" u="sng" dirty="0" err="1"/>
              <a:t>Onderprikkelde</a:t>
            </a:r>
            <a:r>
              <a:rPr lang="en-US" u="sng" dirty="0"/>
              <a:t> </a:t>
            </a:r>
            <a:r>
              <a:rPr lang="en-US" u="sng" dirty="0" err="1"/>
              <a:t>beweging</a:t>
            </a:r>
            <a:r>
              <a:rPr lang="en-US" u="sng" dirty="0"/>
              <a:t>- </a:t>
            </a:r>
            <a:r>
              <a:rPr lang="en-US" u="sng" dirty="0" err="1"/>
              <a:t>en</a:t>
            </a:r>
            <a:r>
              <a:rPr lang="en-US" u="sng" dirty="0"/>
              <a:t> </a:t>
            </a:r>
            <a:r>
              <a:rPr lang="en-US" u="sng" dirty="0" err="1"/>
              <a:t>houdingszin</a:t>
            </a:r>
            <a:endParaRPr lang="nl-NL" dirty="0" err="1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struikelt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je de </a:t>
            </a:r>
            <a:r>
              <a:rPr lang="en-US" dirty="0" err="1"/>
              <a:t>positie</a:t>
            </a:r>
            <a:r>
              <a:rPr lang="en-US" dirty="0"/>
              <a:t> van je </a:t>
            </a:r>
            <a:r>
              <a:rPr lang="en-US" dirty="0" err="1"/>
              <a:t>voet</a:t>
            </a:r>
            <a:r>
              <a:rPr lang="en-US" dirty="0"/>
              <a:t> ten </a:t>
            </a:r>
            <a:r>
              <a:rPr lang="en-US" dirty="0" err="1"/>
              <a:t>opzichte</a:t>
            </a:r>
            <a:r>
              <a:rPr lang="en-US" dirty="0"/>
              <a:t> van de </a:t>
            </a:r>
            <a:r>
              <a:rPr lang="en-US" dirty="0" err="1"/>
              <a:t>vloer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inschat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ploft</a:t>
            </a:r>
            <a:r>
              <a:rPr lang="en-US" dirty="0"/>
              <a:t> op je </a:t>
            </a:r>
            <a:r>
              <a:rPr lang="en-US" dirty="0" err="1"/>
              <a:t>stoel</a:t>
            </a:r>
            <a:r>
              <a:rPr lang="en-US" dirty="0"/>
              <a:t>, </a:t>
            </a:r>
            <a:r>
              <a:rPr lang="en-US" dirty="0" err="1"/>
              <a:t>omdat</a:t>
            </a:r>
            <a:r>
              <a:rPr lang="en-US" dirty="0"/>
              <a:t> je de </a:t>
            </a:r>
            <a:r>
              <a:rPr lang="en-US" dirty="0" err="1"/>
              <a:t>afstand</a:t>
            </a:r>
            <a:r>
              <a:rPr lang="en-US" dirty="0"/>
              <a:t> van je </a:t>
            </a:r>
            <a:r>
              <a:rPr lang="en-US" dirty="0" err="1"/>
              <a:t>billen</a:t>
            </a:r>
            <a:r>
              <a:rPr lang="en-US" dirty="0"/>
              <a:t> tot de </a:t>
            </a:r>
            <a:r>
              <a:rPr lang="en-US" dirty="0" err="1"/>
              <a:t>zitting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inschatte</a:t>
            </a:r>
            <a:r>
              <a:rPr lang="en-US" dirty="0"/>
              <a:t> om </a:t>
            </a:r>
            <a:r>
              <a:rPr lang="en-US" dirty="0" err="1"/>
              <a:t>gecoördineerd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‘</a:t>
            </a:r>
            <a:r>
              <a:rPr lang="en-US" dirty="0" err="1"/>
              <a:t>landen</a:t>
            </a:r>
            <a:r>
              <a:rPr lang="en-US" dirty="0"/>
              <a:t>’.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ruig</a:t>
            </a:r>
            <a:r>
              <a:rPr lang="en-US" dirty="0"/>
              <a:t> met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materialen</a:t>
            </a:r>
            <a:r>
              <a:rPr lang="en-US" dirty="0"/>
              <a:t> om, </a:t>
            </a:r>
            <a:r>
              <a:rPr lang="en-US" dirty="0" err="1"/>
              <a:t>omdat</a:t>
            </a:r>
            <a:r>
              <a:rPr lang="en-US" dirty="0"/>
              <a:t> je </a:t>
            </a:r>
            <a:r>
              <a:rPr lang="en-US" dirty="0" err="1"/>
              <a:t>geen</a:t>
            </a:r>
            <a:r>
              <a:rPr lang="en-US" dirty="0"/>
              <a:t> idee </a:t>
            </a:r>
            <a:r>
              <a:rPr lang="en-US" dirty="0" err="1"/>
              <a:t>hebt</a:t>
            </a:r>
            <a:r>
              <a:rPr lang="en-US" dirty="0"/>
              <a:t> van </a:t>
            </a:r>
            <a:r>
              <a:rPr lang="en-US" dirty="0" err="1"/>
              <a:t>hoeveel</a:t>
            </a:r>
            <a:r>
              <a:rPr lang="en-US" dirty="0"/>
              <a:t> </a:t>
            </a:r>
            <a:r>
              <a:rPr lang="en-US" dirty="0" err="1"/>
              <a:t>kracht</a:t>
            </a:r>
            <a:r>
              <a:rPr lang="en-US" dirty="0"/>
              <a:t> er </a:t>
            </a:r>
            <a:r>
              <a:rPr lang="en-US" dirty="0" err="1"/>
              <a:t>nodig</a:t>
            </a:r>
            <a:r>
              <a:rPr lang="en-US" dirty="0"/>
              <a:t> is om </a:t>
            </a:r>
            <a:r>
              <a:rPr lang="en-US" dirty="0" err="1"/>
              <a:t>iets</a:t>
            </a:r>
            <a:r>
              <a:rPr lang="en-US" dirty="0"/>
              <a:t> 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pakken</a:t>
            </a:r>
            <a:r>
              <a:rPr lang="en-US" dirty="0"/>
              <a:t>, of om </a:t>
            </a:r>
            <a:r>
              <a:rPr lang="en-US" dirty="0" err="1"/>
              <a:t>iemand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tikken</a:t>
            </a:r>
            <a:r>
              <a:rPr lang="en-US" dirty="0"/>
              <a:t> om </a:t>
            </a:r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.</a:t>
            </a:r>
            <a:endParaRPr lang="nl-NL" dirty="0"/>
          </a:p>
          <a:p>
            <a:r>
              <a:rPr lang="en-US" u="sng" dirty="0" err="1"/>
              <a:t>Overprikkelde</a:t>
            </a:r>
            <a:r>
              <a:rPr lang="en-US" u="sng" dirty="0"/>
              <a:t> </a:t>
            </a:r>
            <a:r>
              <a:rPr lang="en-US" u="sng" dirty="0" err="1"/>
              <a:t>beweging</a:t>
            </a:r>
            <a:r>
              <a:rPr lang="en-US" u="sng" dirty="0"/>
              <a:t>- </a:t>
            </a:r>
            <a:r>
              <a:rPr lang="en-US" u="sng" dirty="0" err="1"/>
              <a:t>en</a:t>
            </a:r>
            <a:r>
              <a:rPr lang="en-US" u="sng" dirty="0"/>
              <a:t> </a:t>
            </a:r>
            <a:r>
              <a:rPr lang="en-US" u="sng" dirty="0" err="1"/>
              <a:t>houdingszin</a:t>
            </a:r>
            <a:endParaRPr lang="nl-NL" dirty="0" err="1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voelt</a:t>
            </a:r>
            <a:r>
              <a:rPr lang="en-US" dirty="0"/>
              <a:t> </a:t>
            </a:r>
            <a:r>
              <a:rPr lang="en-US" dirty="0" err="1"/>
              <a:t>beweging</a:t>
            </a:r>
            <a:r>
              <a:rPr lang="en-US" dirty="0"/>
              <a:t> heel </a:t>
            </a:r>
            <a:r>
              <a:rPr lang="en-US" dirty="0" err="1"/>
              <a:t>sterk</a:t>
            </a:r>
            <a:r>
              <a:rPr lang="en-US" dirty="0"/>
              <a:t>, </a:t>
            </a:r>
            <a:r>
              <a:rPr lang="en-US" dirty="0" err="1"/>
              <a:t>waardoor</a:t>
            </a:r>
            <a:r>
              <a:rPr lang="en-US" dirty="0"/>
              <a:t> je </a:t>
            </a:r>
            <a:r>
              <a:rPr lang="en-US" dirty="0" err="1"/>
              <a:t>liever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blijft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wilt </a:t>
            </a:r>
            <a:r>
              <a:rPr lang="en-US" dirty="0" err="1"/>
              <a:t>niet</a:t>
            </a:r>
            <a:r>
              <a:rPr lang="en-US" dirty="0"/>
              <a:t> door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bewogen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(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je </a:t>
            </a:r>
            <a:r>
              <a:rPr lang="en-US" dirty="0" err="1"/>
              <a:t>aan</a:t>
            </a:r>
            <a:r>
              <a:rPr lang="en-US" dirty="0"/>
              <a:t> de hand </a:t>
            </a:r>
            <a:r>
              <a:rPr lang="en-US" dirty="0" err="1"/>
              <a:t>genomen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).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je </a:t>
            </a:r>
            <a:r>
              <a:rPr lang="en-US" dirty="0" err="1"/>
              <a:t>stil</a:t>
            </a:r>
            <a:r>
              <a:rPr lang="en-US" dirty="0"/>
              <a:t> zit </a:t>
            </a:r>
            <a:r>
              <a:rPr lang="en-US" dirty="0" err="1"/>
              <a:t>voel</a:t>
            </a:r>
            <a:r>
              <a:rPr lang="en-US" dirty="0"/>
              <a:t> je (de </a:t>
            </a:r>
            <a:r>
              <a:rPr lang="en-US" dirty="0" err="1"/>
              <a:t>houding</a:t>
            </a:r>
            <a:r>
              <a:rPr lang="en-US" dirty="0"/>
              <a:t> van) je </a:t>
            </a:r>
            <a:r>
              <a:rPr lang="en-US" dirty="0" err="1"/>
              <a:t>spieren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gewrichten</a:t>
            </a:r>
            <a:r>
              <a:rPr lang="en-US" dirty="0"/>
              <a:t>..</a:t>
            </a:r>
            <a:endParaRPr lang="nl-NL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6220-9F91-4A4D-9BCB-F8FCA84F873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Deze</a:t>
            </a:r>
            <a:r>
              <a:rPr lang="en-US" b="1" dirty="0"/>
              <a:t> </a:t>
            </a:r>
            <a:r>
              <a:rPr lang="en-US" b="1" dirty="0" err="1"/>
              <a:t>prikkels</a:t>
            </a:r>
            <a:r>
              <a:rPr lang="en-US" b="1" dirty="0"/>
              <a:t> </a:t>
            </a:r>
            <a:r>
              <a:rPr lang="en-US" b="1" dirty="0" err="1"/>
              <a:t>worden</a:t>
            </a:r>
            <a:r>
              <a:rPr lang="en-US" b="1" dirty="0"/>
              <a:t> </a:t>
            </a:r>
            <a:r>
              <a:rPr lang="en-US" b="1" dirty="0" err="1"/>
              <a:t>waargenomen</a:t>
            </a:r>
            <a:r>
              <a:rPr lang="en-US" b="1" dirty="0"/>
              <a:t> door </a:t>
            </a:r>
            <a:r>
              <a:rPr lang="en-US" b="1" dirty="0" err="1"/>
              <a:t>onze</a:t>
            </a:r>
            <a:r>
              <a:rPr lang="en-US" b="1" dirty="0"/>
              <a:t> </a:t>
            </a:r>
            <a:r>
              <a:rPr lang="en-US" b="1" dirty="0" err="1"/>
              <a:t>huid</a:t>
            </a:r>
            <a:r>
              <a:rPr lang="en-US" b="1" dirty="0"/>
              <a:t>.</a:t>
            </a:r>
            <a:r>
              <a:rPr lang="en-US" dirty="0"/>
              <a:t> Je </a:t>
            </a:r>
            <a:r>
              <a:rPr lang="en-US" dirty="0" err="1"/>
              <a:t>voelt</a:t>
            </a:r>
            <a:r>
              <a:rPr lang="en-US" dirty="0"/>
              <a:t> </a:t>
            </a:r>
            <a:r>
              <a:rPr lang="en-US" dirty="0" err="1"/>
              <a:t>daarmee</a:t>
            </a:r>
            <a:r>
              <a:rPr lang="en-US" dirty="0"/>
              <a:t> </a:t>
            </a:r>
            <a:r>
              <a:rPr lang="en-US" dirty="0" err="1"/>
              <a:t>bijvoorbeeld</a:t>
            </a:r>
            <a:r>
              <a:rPr lang="en-US" dirty="0"/>
              <a:t> of </a:t>
            </a:r>
            <a:r>
              <a:rPr lang="en-US" dirty="0" err="1"/>
              <a:t>iets</a:t>
            </a:r>
            <a:r>
              <a:rPr lang="en-US" dirty="0"/>
              <a:t> glad of </a:t>
            </a:r>
            <a:r>
              <a:rPr lang="en-US" dirty="0" err="1"/>
              <a:t>ruw</a:t>
            </a:r>
            <a:r>
              <a:rPr lang="en-US" dirty="0"/>
              <a:t> is, hard of </a:t>
            </a:r>
            <a:r>
              <a:rPr lang="en-US" dirty="0" err="1"/>
              <a:t>zacht</a:t>
            </a:r>
            <a:r>
              <a:rPr lang="en-US" dirty="0"/>
              <a:t> of warm of </a:t>
            </a:r>
            <a:r>
              <a:rPr lang="en-US" dirty="0" err="1"/>
              <a:t>koud</a:t>
            </a:r>
            <a:r>
              <a:rPr lang="en-US" dirty="0"/>
              <a:t>.</a:t>
            </a:r>
            <a:endParaRPr lang="nl-NL" dirty="0"/>
          </a:p>
          <a:p>
            <a:r>
              <a:rPr lang="en-US" u="sng" dirty="0" err="1"/>
              <a:t>Onderprikkelde</a:t>
            </a:r>
            <a:r>
              <a:rPr lang="en-US" u="sng" dirty="0"/>
              <a:t> </a:t>
            </a:r>
            <a:r>
              <a:rPr lang="en-US" u="sng" dirty="0" err="1"/>
              <a:t>tast</a:t>
            </a:r>
            <a:endParaRPr lang="nl-NL" dirty="0" err="1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laat</a:t>
            </a:r>
            <a:r>
              <a:rPr lang="en-US" dirty="0"/>
              <a:t> </a:t>
            </a:r>
            <a:r>
              <a:rPr lang="en-US" dirty="0" err="1"/>
              <a:t>kleding</a:t>
            </a:r>
            <a:r>
              <a:rPr lang="en-US" dirty="0"/>
              <a:t> </a:t>
            </a:r>
            <a:r>
              <a:rPr lang="en-US" dirty="0" err="1"/>
              <a:t>verdraaid</a:t>
            </a:r>
            <a:r>
              <a:rPr lang="en-US" dirty="0"/>
              <a:t> om je </a:t>
            </a:r>
            <a:r>
              <a:rPr lang="en-US" dirty="0" err="1"/>
              <a:t>lichaam</a:t>
            </a:r>
            <a:r>
              <a:rPr lang="en-US" dirty="0"/>
              <a:t> </a:t>
            </a:r>
            <a:r>
              <a:rPr lang="en-US" dirty="0" err="1"/>
              <a:t>zitten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verminderde</a:t>
            </a:r>
            <a:r>
              <a:rPr lang="en-US" dirty="0"/>
              <a:t> </a:t>
            </a:r>
            <a:r>
              <a:rPr lang="en-US" dirty="0" err="1"/>
              <a:t>gewaarwording</a:t>
            </a:r>
            <a:r>
              <a:rPr lang="en-US" dirty="0"/>
              <a:t> van </a:t>
            </a:r>
            <a:r>
              <a:rPr lang="en-US" dirty="0" err="1"/>
              <a:t>pijn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temperatuur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merkt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op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vieze</a:t>
            </a:r>
            <a:r>
              <a:rPr lang="en-US" dirty="0"/>
              <a:t> </a:t>
            </a:r>
            <a:r>
              <a:rPr lang="en-US" dirty="0" err="1"/>
              <a:t>mond</a:t>
            </a:r>
            <a:r>
              <a:rPr lang="en-US" dirty="0"/>
              <a:t> of </a:t>
            </a:r>
            <a:r>
              <a:rPr lang="en-US" dirty="0" err="1"/>
              <a:t>vieze</a:t>
            </a:r>
            <a:r>
              <a:rPr lang="en-US" dirty="0"/>
              <a:t> </a:t>
            </a:r>
            <a:r>
              <a:rPr lang="en-US" dirty="0" err="1"/>
              <a:t>handen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.</a:t>
            </a:r>
            <a:endParaRPr lang="nl-NL" dirty="0"/>
          </a:p>
          <a:p>
            <a:r>
              <a:rPr lang="en-US" u="sng" dirty="0" err="1"/>
              <a:t>Overprikkelde</a:t>
            </a:r>
            <a:r>
              <a:rPr lang="en-US" u="sng" dirty="0"/>
              <a:t> </a:t>
            </a:r>
            <a:r>
              <a:rPr lang="en-US" u="sng" dirty="0" err="1"/>
              <a:t>tast</a:t>
            </a:r>
            <a:endParaRPr lang="nl-NL" dirty="0" err="1"/>
          </a:p>
          <a:p>
            <a:pPr marL="285750" indent="-285750">
              <a:buFont typeface="Arial"/>
              <a:buChar char="•"/>
            </a:pPr>
            <a:r>
              <a:rPr lang="en-US" dirty="0"/>
              <a:t>Je bent </a:t>
            </a:r>
            <a:r>
              <a:rPr lang="en-US" dirty="0" err="1"/>
              <a:t>overgevoelig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aanraking</a:t>
            </a:r>
            <a:r>
              <a:rPr lang="en-US" dirty="0"/>
              <a:t> van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voorwerpen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geïrriteerd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agressief</a:t>
            </a:r>
            <a:r>
              <a:rPr lang="en-US" dirty="0"/>
              <a:t> op </a:t>
            </a:r>
            <a:r>
              <a:rPr lang="en-US" dirty="0" err="1"/>
              <a:t>reageren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wordt</a:t>
            </a:r>
            <a:r>
              <a:rPr lang="en-US" dirty="0"/>
              <a:t> de hele </a:t>
            </a:r>
            <a:r>
              <a:rPr lang="en-US" dirty="0" err="1"/>
              <a:t>dag</a:t>
            </a:r>
            <a:r>
              <a:rPr lang="en-US" dirty="0"/>
              <a:t> </a:t>
            </a:r>
            <a:r>
              <a:rPr lang="en-US" dirty="0" err="1"/>
              <a:t>afgeleid</a:t>
            </a:r>
            <a:r>
              <a:rPr lang="en-US" dirty="0"/>
              <a:t> door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klein</a:t>
            </a:r>
            <a:r>
              <a:rPr lang="en-US" dirty="0"/>
              <a:t> </a:t>
            </a:r>
            <a:r>
              <a:rPr lang="en-US" dirty="0" err="1"/>
              <a:t>labeltje</a:t>
            </a:r>
            <a:r>
              <a:rPr lang="en-US" dirty="0"/>
              <a:t> in je </a:t>
            </a:r>
            <a:r>
              <a:rPr lang="en-US" dirty="0" err="1"/>
              <a:t>kleding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 </a:t>
            </a:r>
            <a:r>
              <a:rPr lang="en-US" dirty="0" err="1"/>
              <a:t>gruwelt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idee om </a:t>
            </a:r>
            <a:r>
              <a:rPr lang="en-US" dirty="0" err="1"/>
              <a:t>deeg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kneden</a:t>
            </a:r>
            <a:r>
              <a:rPr lang="en-US" dirty="0"/>
              <a:t>, of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kleien</a:t>
            </a:r>
            <a:r>
              <a:rPr lang="en-US" dirty="0"/>
              <a:t>.</a:t>
            </a:r>
            <a:endParaRPr lang="nl-NL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6220-9F91-4A4D-9BCB-F8FCA84F873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98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Deze</a:t>
            </a:r>
            <a:r>
              <a:rPr lang="en-US" b="1" dirty="0"/>
              <a:t> </a:t>
            </a:r>
            <a:r>
              <a:rPr lang="en-US" b="1" dirty="0" err="1"/>
              <a:t>prikkels</a:t>
            </a:r>
            <a:r>
              <a:rPr lang="en-US" b="1" dirty="0"/>
              <a:t> </a:t>
            </a:r>
            <a:r>
              <a:rPr lang="en-US" b="1" dirty="0" err="1"/>
              <a:t>worden</a:t>
            </a:r>
            <a:r>
              <a:rPr lang="en-US" b="1" dirty="0"/>
              <a:t> </a:t>
            </a:r>
            <a:r>
              <a:rPr lang="en-US" b="1" dirty="0" err="1"/>
              <a:t>waargenomen</a:t>
            </a:r>
            <a:r>
              <a:rPr lang="en-US" b="1" dirty="0"/>
              <a:t> in het </a:t>
            </a:r>
            <a:r>
              <a:rPr lang="en-US" b="1" dirty="0" err="1"/>
              <a:t>evenwichtsorgaan</a:t>
            </a:r>
            <a:r>
              <a:rPr lang="en-US" b="1" dirty="0"/>
              <a:t>, in </a:t>
            </a:r>
            <a:r>
              <a:rPr lang="en-US" b="1" dirty="0" err="1"/>
              <a:t>ons</a:t>
            </a:r>
            <a:r>
              <a:rPr lang="en-US" b="1" dirty="0"/>
              <a:t> </a:t>
            </a:r>
            <a:r>
              <a:rPr lang="en-US" b="1" dirty="0" err="1"/>
              <a:t>hoofd</a:t>
            </a:r>
            <a:r>
              <a:rPr lang="en-US" b="1" dirty="0"/>
              <a:t> </a:t>
            </a:r>
            <a:r>
              <a:rPr lang="en-US" b="1" dirty="0" err="1"/>
              <a:t>naast</a:t>
            </a:r>
            <a:r>
              <a:rPr lang="en-US" b="1" dirty="0"/>
              <a:t> het </a:t>
            </a:r>
            <a:r>
              <a:rPr lang="en-US" b="1" dirty="0" err="1"/>
              <a:t>binnenoor</a:t>
            </a:r>
            <a:r>
              <a:rPr lang="en-US" b="1" dirty="0"/>
              <a:t>.</a:t>
            </a:r>
            <a:r>
              <a:rPr lang="en-US" dirty="0"/>
              <a:t> Het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over (</a:t>
            </a:r>
            <a:r>
              <a:rPr lang="en-US" dirty="0" err="1"/>
              <a:t>snelheid</a:t>
            </a:r>
            <a:r>
              <a:rPr lang="en-US" dirty="0"/>
              <a:t> van) </a:t>
            </a:r>
            <a:r>
              <a:rPr lang="en-US" dirty="0" err="1"/>
              <a:t>beweging</a:t>
            </a:r>
            <a:r>
              <a:rPr lang="en-US" dirty="0"/>
              <a:t>, in </a:t>
            </a:r>
            <a:r>
              <a:rPr lang="en-US" dirty="0" err="1"/>
              <a:t>welke</a:t>
            </a:r>
            <a:r>
              <a:rPr lang="en-US" dirty="0"/>
              <a:t> stand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hoofd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bevindt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of we </a:t>
            </a:r>
            <a:r>
              <a:rPr lang="en-US" dirty="0" err="1"/>
              <a:t>dreigen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vallen</a:t>
            </a:r>
            <a:r>
              <a:rPr lang="en-US" dirty="0"/>
              <a:t>. Het </a:t>
            </a:r>
            <a:r>
              <a:rPr lang="en-US" dirty="0" err="1"/>
              <a:t>lichaam</a:t>
            </a:r>
            <a:r>
              <a:rPr lang="en-US" dirty="0"/>
              <a:t> </a:t>
            </a:r>
            <a:r>
              <a:rPr lang="en-US" dirty="0" err="1"/>
              <a:t>voelt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het </a:t>
            </a:r>
            <a:r>
              <a:rPr lang="en-US" dirty="0" err="1"/>
              <a:t>beste</a:t>
            </a:r>
            <a:r>
              <a:rPr lang="en-US" dirty="0"/>
              <a:t> in </a:t>
            </a:r>
            <a:r>
              <a:rPr lang="en-US" dirty="0" err="1"/>
              <a:t>balans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het </a:t>
            </a:r>
            <a:r>
              <a:rPr lang="en-US" dirty="0" err="1"/>
              <a:t>hoofd</a:t>
            </a:r>
            <a:r>
              <a:rPr lang="en-US" dirty="0"/>
              <a:t> </a:t>
            </a:r>
            <a:r>
              <a:rPr lang="en-US" dirty="0" err="1"/>
              <a:t>rechtop</a:t>
            </a:r>
            <a:r>
              <a:rPr lang="en-US" dirty="0"/>
              <a:t> is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ogen</a:t>
            </a:r>
            <a:r>
              <a:rPr lang="en-US" dirty="0"/>
              <a:t> </a:t>
            </a:r>
            <a:r>
              <a:rPr lang="en-US" dirty="0" err="1"/>
              <a:t>horizontaal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.</a:t>
            </a:r>
            <a:endParaRPr lang="nl-NL" dirty="0"/>
          </a:p>
          <a:p>
            <a:r>
              <a:rPr lang="en-US" u="sng" dirty="0" err="1"/>
              <a:t>Onderprikkeld</a:t>
            </a:r>
            <a:r>
              <a:rPr lang="en-US" u="sng" dirty="0"/>
              <a:t> </a:t>
            </a:r>
            <a:r>
              <a:rPr lang="en-US" u="sng" dirty="0" err="1"/>
              <a:t>evenwichtsorgaan</a:t>
            </a:r>
            <a:endParaRPr lang="nl-NL" dirty="0" err="1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behoefte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bewegen</a:t>
            </a:r>
            <a:r>
              <a:rPr lang="en-US" dirty="0"/>
              <a:t>,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sporten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bent </a:t>
            </a:r>
            <a:r>
              <a:rPr lang="en-US" dirty="0" err="1"/>
              <a:t>altijd</a:t>
            </a:r>
            <a:r>
              <a:rPr lang="en-US" dirty="0"/>
              <a:t> ‘in de </a:t>
            </a:r>
            <a:r>
              <a:rPr lang="en-US" dirty="0" err="1"/>
              <a:t>weer</a:t>
            </a:r>
            <a:r>
              <a:rPr lang="en-US" dirty="0"/>
              <a:t>’.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voelt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je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balans</a:t>
            </a:r>
            <a:r>
              <a:rPr lang="en-US" dirty="0"/>
              <a:t> </a:t>
            </a:r>
            <a:r>
              <a:rPr lang="en-US" dirty="0" err="1"/>
              <a:t>dreigt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raken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vallen</a:t>
            </a:r>
            <a:r>
              <a:rPr lang="en-US" dirty="0"/>
              <a:t>, </a:t>
            </a:r>
            <a:r>
              <a:rPr lang="en-US" dirty="0" err="1"/>
              <a:t>waardoor</a:t>
            </a:r>
            <a:r>
              <a:rPr lang="en-US" dirty="0"/>
              <a:t> je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laat</a:t>
            </a:r>
            <a:r>
              <a:rPr lang="en-US" dirty="0"/>
              <a:t> </a:t>
            </a:r>
            <a:r>
              <a:rPr lang="en-US" dirty="0" err="1"/>
              <a:t>schrikken</a:t>
            </a:r>
            <a:r>
              <a:rPr lang="en-US" dirty="0"/>
              <a:t> door (</a:t>
            </a:r>
            <a:r>
              <a:rPr lang="en-US" dirty="0" err="1"/>
              <a:t>onveilige</a:t>
            </a:r>
            <a:r>
              <a:rPr lang="en-US" dirty="0"/>
              <a:t>) </a:t>
            </a:r>
            <a:r>
              <a:rPr lang="en-US" dirty="0" err="1"/>
              <a:t>klim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klauteracties</a:t>
            </a:r>
            <a:r>
              <a:rPr lang="en-US" dirty="0"/>
              <a:t>.</a:t>
            </a:r>
            <a:endParaRPr lang="nl-NL" dirty="0"/>
          </a:p>
          <a:p>
            <a:r>
              <a:rPr lang="en-US" u="sng" dirty="0" err="1"/>
              <a:t>Overprikkeld</a:t>
            </a:r>
            <a:r>
              <a:rPr lang="en-US" u="sng" dirty="0"/>
              <a:t> </a:t>
            </a:r>
            <a:r>
              <a:rPr lang="en-US" u="sng" dirty="0" err="1"/>
              <a:t>evenwichtsorgaan</a:t>
            </a:r>
            <a:endParaRPr lang="nl-NL" dirty="0" err="1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hebt</a:t>
            </a:r>
            <a:r>
              <a:rPr lang="en-US" dirty="0"/>
              <a:t> het </a:t>
            </a:r>
            <a:r>
              <a:rPr lang="en-US" dirty="0" err="1"/>
              <a:t>gevoel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heel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balans</a:t>
            </a:r>
            <a:r>
              <a:rPr lang="en-US" dirty="0"/>
              <a:t> </a:t>
            </a:r>
            <a:r>
              <a:rPr lang="en-US" dirty="0" err="1"/>
              <a:t>raakt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flink</a:t>
            </a:r>
            <a:r>
              <a:rPr lang="en-US" dirty="0"/>
              <a:t> </a:t>
            </a:r>
            <a:r>
              <a:rPr lang="en-US" dirty="0" err="1"/>
              <a:t>wagenziek</a:t>
            </a:r>
            <a:r>
              <a:rPr lang="en-US" dirty="0"/>
              <a:t> of </a:t>
            </a:r>
            <a:r>
              <a:rPr lang="en-US" dirty="0" err="1"/>
              <a:t>zeeziek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liever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van de </a:t>
            </a:r>
            <a:r>
              <a:rPr lang="en-US" dirty="0" err="1"/>
              <a:t>waterglijbaan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vindt</a:t>
            </a:r>
            <a:r>
              <a:rPr lang="en-US" dirty="0"/>
              <a:t> </a:t>
            </a: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roltrap</a:t>
            </a:r>
            <a:r>
              <a:rPr lang="en-US" dirty="0"/>
              <a:t> al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eng.</a:t>
            </a:r>
            <a:endParaRPr lang="nl-NL" dirty="0" err="1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6220-9F91-4A4D-9BCB-F8FCA84F873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29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Deze</a:t>
            </a:r>
            <a:r>
              <a:rPr lang="en-US" b="1" dirty="0"/>
              <a:t> </a:t>
            </a:r>
            <a:r>
              <a:rPr lang="en-US" b="1" dirty="0" err="1"/>
              <a:t>prikkels</a:t>
            </a:r>
            <a:r>
              <a:rPr lang="en-US" b="1" dirty="0"/>
              <a:t> </a:t>
            </a:r>
            <a:r>
              <a:rPr lang="en-US" b="1" dirty="0" err="1"/>
              <a:t>worden</a:t>
            </a:r>
            <a:r>
              <a:rPr lang="en-US" b="1" dirty="0"/>
              <a:t> </a:t>
            </a:r>
            <a:r>
              <a:rPr lang="en-US" b="1" dirty="0" err="1"/>
              <a:t>waargenomen</a:t>
            </a:r>
            <a:r>
              <a:rPr lang="en-US" b="1" dirty="0"/>
              <a:t> door de </a:t>
            </a:r>
            <a:r>
              <a:rPr lang="en-US" b="1" dirty="0" err="1"/>
              <a:t>oren</a:t>
            </a:r>
            <a:r>
              <a:rPr lang="en-US" b="1" dirty="0"/>
              <a:t>.</a:t>
            </a:r>
            <a:endParaRPr lang="nl-NL" dirty="0"/>
          </a:p>
          <a:p>
            <a:r>
              <a:rPr lang="en-US" u="sng" dirty="0" err="1"/>
              <a:t>Onderprikkeld</a:t>
            </a:r>
            <a:r>
              <a:rPr lang="en-US" u="sng" dirty="0"/>
              <a:t> </a:t>
            </a:r>
            <a:r>
              <a:rPr lang="en-US" u="sng" dirty="0" err="1"/>
              <a:t>gehoor</a:t>
            </a:r>
            <a:r>
              <a:rPr lang="en-US" dirty="0"/>
              <a:t> (</a:t>
            </a:r>
            <a:r>
              <a:rPr lang="en-US" dirty="0" err="1"/>
              <a:t>waarbij</a:t>
            </a:r>
            <a:r>
              <a:rPr lang="en-US" dirty="0"/>
              <a:t> het </a:t>
            </a:r>
            <a:r>
              <a:rPr lang="en-US" dirty="0" err="1"/>
              <a:t>gehoor</a:t>
            </a:r>
            <a:r>
              <a:rPr lang="en-US" dirty="0"/>
              <a:t> intact is)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reageert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je naam </a:t>
            </a:r>
            <a:r>
              <a:rPr lang="en-US" dirty="0" err="1"/>
              <a:t>geroepen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mist </a:t>
            </a:r>
            <a:r>
              <a:rPr lang="en-US" dirty="0" err="1"/>
              <a:t>mondelinge</a:t>
            </a:r>
            <a:r>
              <a:rPr lang="en-US" dirty="0"/>
              <a:t> </a:t>
            </a:r>
            <a:r>
              <a:rPr lang="en-US" dirty="0" err="1"/>
              <a:t>instructies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daardoor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het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lijken</a:t>
            </a:r>
            <a:r>
              <a:rPr lang="en-US" dirty="0"/>
              <a:t> </a:t>
            </a:r>
            <a:r>
              <a:rPr lang="en-US" dirty="0" err="1"/>
              <a:t>alsof</a:t>
            </a:r>
            <a:r>
              <a:rPr lang="en-US" dirty="0"/>
              <a:t> je hen </a:t>
            </a:r>
            <a:r>
              <a:rPr lang="en-US" dirty="0" err="1"/>
              <a:t>negeert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zet</a:t>
            </a:r>
            <a:r>
              <a:rPr lang="en-US" dirty="0"/>
              <a:t> de radio </a:t>
            </a:r>
            <a:r>
              <a:rPr lang="en-US" dirty="0" err="1"/>
              <a:t>veel</a:t>
            </a:r>
            <a:r>
              <a:rPr lang="en-US" dirty="0"/>
              <a:t> harder dan je </a:t>
            </a:r>
            <a:r>
              <a:rPr lang="en-US" dirty="0" err="1"/>
              <a:t>omgeving</a:t>
            </a:r>
            <a:r>
              <a:rPr lang="en-US" dirty="0"/>
              <a:t> </a:t>
            </a:r>
            <a:r>
              <a:rPr lang="en-US" dirty="0" err="1"/>
              <a:t>prettig</a:t>
            </a:r>
            <a:r>
              <a:rPr lang="en-US" dirty="0"/>
              <a:t> </a:t>
            </a:r>
            <a:r>
              <a:rPr lang="en-US" dirty="0" err="1"/>
              <a:t>vindt</a:t>
            </a:r>
            <a:r>
              <a:rPr lang="en-US" dirty="0"/>
              <a:t>.</a:t>
            </a:r>
            <a:endParaRPr lang="nl-NL" dirty="0"/>
          </a:p>
          <a:p>
            <a:r>
              <a:rPr lang="en-US" u="sng" dirty="0" err="1"/>
              <a:t>Overprikkeld</a:t>
            </a:r>
            <a:r>
              <a:rPr lang="en-US" u="sng" dirty="0"/>
              <a:t> </a:t>
            </a:r>
            <a:r>
              <a:rPr lang="en-US" u="sng" dirty="0" err="1"/>
              <a:t>gehoor</a:t>
            </a:r>
            <a:endParaRPr lang="nl-NL" dirty="0" err="1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hersenen</a:t>
            </a:r>
            <a:r>
              <a:rPr lang="en-US" dirty="0"/>
              <a:t> </a:t>
            </a:r>
            <a:r>
              <a:rPr lang="en-US" dirty="0" err="1"/>
              <a:t>reageren</a:t>
            </a:r>
            <a:r>
              <a:rPr lang="en-US" dirty="0"/>
              <a:t> </a:t>
            </a:r>
            <a:r>
              <a:rPr lang="en-US" dirty="0" err="1"/>
              <a:t>alsof</a:t>
            </a:r>
            <a:r>
              <a:rPr lang="en-US" dirty="0"/>
              <a:t> (</a:t>
            </a:r>
            <a:r>
              <a:rPr lang="en-US" dirty="0" err="1"/>
              <a:t>hardere</a:t>
            </a:r>
            <a:r>
              <a:rPr lang="en-US" dirty="0"/>
              <a:t> of </a:t>
            </a:r>
            <a:r>
              <a:rPr lang="en-US" dirty="0" err="1"/>
              <a:t>onverwachte</a:t>
            </a:r>
            <a:r>
              <a:rPr lang="en-US" dirty="0"/>
              <a:t>) </a:t>
            </a:r>
            <a:r>
              <a:rPr lang="en-US" dirty="0" err="1"/>
              <a:t>geluiden</a:t>
            </a:r>
            <a:r>
              <a:rPr lang="en-US" dirty="0"/>
              <a:t> </a:t>
            </a:r>
            <a:r>
              <a:rPr lang="en-US" dirty="0" err="1"/>
              <a:t>bedreigend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, </a:t>
            </a:r>
            <a:r>
              <a:rPr lang="en-US" dirty="0" err="1"/>
              <a:t>waar</a:t>
            </a:r>
            <a:r>
              <a:rPr lang="en-US" dirty="0"/>
              <a:t> je </a:t>
            </a:r>
            <a:r>
              <a:rPr lang="en-US" dirty="0" err="1"/>
              <a:t>angstig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gestrest</a:t>
            </a:r>
            <a:r>
              <a:rPr lang="en-US" dirty="0"/>
              <a:t> van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er adrenaline </a:t>
            </a:r>
            <a:r>
              <a:rPr lang="en-US" dirty="0" err="1"/>
              <a:t>vrijkomt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drukke</a:t>
            </a:r>
            <a:r>
              <a:rPr lang="en-US" dirty="0"/>
              <a:t> </a:t>
            </a:r>
            <a:r>
              <a:rPr lang="en-US" dirty="0" err="1"/>
              <a:t>omgeving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volgen</a:t>
            </a:r>
            <a:r>
              <a:rPr lang="en-US" dirty="0"/>
              <a:t> wat </a:t>
            </a:r>
            <a:r>
              <a:rPr lang="en-US" dirty="0" err="1"/>
              <a:t>iemand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je </a:t>
            </a:r>
            <a:r>
              <a:rPr lang="en-US" dirty="0" err="1"/>
              <a:t>zegt</a:t>
            </a:r>
            <a:r>
              <a:rPr lang="en-US" dirty="0"/>
              <a:t>, je </a:t>
            </a:r>
            <a:r>
              <a:rPr lang="en-US" dirty="0" err="1"/>
              <a:t>hoort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alle </a:t>
            </a:r>
            <a:r>
              <a:rPr lang="en-US" dirty="0" err="1"/>
              <a:t>omgevingsgeluiden</a:t>
            </a:r>
            <a:r>
              <a:rPr lang="en-US" dirty="0"/>
              <a:t> net zo hard </a:t>
            </a:r>
            <a:r>
              <a:rPr lang="en-US" dirty="0" err="1"/>
              <a:t>als</a:t>
            </a:r>
            <a:r>
              <a:rPr lang="en-US" dirty="0"/>
              <a:t> die </a:t>
            </a:r>
            <a:r>
              <a:rPr lang="en-US" dirty="0" err="1"/>
              <a:t>ene</a:t>
            </a:r>
            <a:r>
              <a:rPr lang="en-US" dirty="0"/>
              <a:t> </a:t>
            </a:r>
            <a:r>
              <a:rPr lang="en-US" dirty="0" err="1"/>
              <a:t>persoon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bent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concerten</a:t>
            </a:r>
            <a:r>
              <a:rPr lang="en-US" dirty="0"/>
              <a:t>, op de kermis of op </a:t>
            </a:r>
            <a:r>
              <a:rPr lang="en-US" dirty="0" err="1"/>
              <a:t>een</a:t>
            </a:r>
            <a:r>
              <a:rPr lang="en-US" dirty="0"/>
              <a:t> festival nooit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oordopjes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.</a:t>
            </a:r>
            <a:endParaRPr lang="nl-NL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6220-9F91-4A4D-9BCB-F8FCA84F873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263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Deze</a:t>
            </a:r>
            <a:r>
              <a:rPr lang="en-US" b="1" dirty="0"/>
              <a:t> </a:t>
            </a:r>
            <a:r>
              <a:rPr lang="en-US" b="1" dirty="0" err="1"/>
              <a:t>prikkels</a:t>
            </a:r>
            <a:r>
              <a:rPr lang="en-US" b="1" dirty="0"/>
              <a:t> </a:t>
            </a:r>
            <a:r>
              <a:rPr lang="en-US" b="1" dirty="0" err="1"/>
              <a:t>worden</a:t>
            </a:r>
            <a:r>
              <a:rPr lang="en-US" b="1" dirty="0"/>
              <a:t> </a:t>
            </a:r>
            <a:r>
              <a:rPr lang="en-US" b="1" dirty="0" err="1"/>
              <a:t>waargenomen</a:t>
            </a:r>
            <a:r>
              <a:rPr lang="en-US" b="1" dirty="0"/>
              <a:t> door de </a:t>
            </a:r>
            <a:r>
              <a:rPr lang="en-US" b="1" dirty="0" err="1"/>
              <a:t>ogen</a:t>
            </a:r>
            <a:r>
              <a:rPr lang="en-US" b="1" dirty="0"/>
              <a:t>.</a:t>
            </a:r>
            <a:endParaRPr lang="nl-NL" dirty="0"/>
          </a:p>
          <a:p>
            <a:r>
              <a:rPr lang="en-US" u="sng" dirty="0" err="1"/>
              <a:t>Onderprikkeld</a:t>
            </a:r>
            <a:r>
              <a:rPr lang="en-US" u="sng" dirty="0"/>
              <a:t> </a:t>
            </a:r>
            <a:r>
              <a:rPr lang="en-US" u="sng" dirty="0" err="1"/>
              <a:t>zicht</a:t>
            </a:r>
            <a:r>
              <a:rPr lang="en-US" dirty="0"/>
              <a:t> (</a:t>
            </a:r>
            <a:r>
              <a:rPr lang="en-US" dirty="0" err="1"/>
              <a:t>terwijl</a:t>
            </a:r>
            <a:r>
              <a:rPr lang="en-US" dirty="0"/>
              <a:t> je </a:t>
            </a:r>
            <a:r>
              <a:rPr lang="en-US" dirty="0" err="1"/>
              <a:t>ogen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functioneren</a:t>
            </a:r>
            <a:r>
              <a:rPr lang="en-US" dirty="0"/>
              <a:t>)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rommelige</a:t>
            </a:r>
            <a:r>
              <a:rPr lang="en-US" dirty="0"/>
              <a:t> lade </a:t>
            </a:r>
            <a:r>
              <a:rPr lang="en-US" dirty="0" err="1"/>
              <a:t>moeilijk</a:t>
            </a:r>
            <a:r>
              <a:rPr lang="en-US" dirty="0"/>
              <a:t> de </a:t>
            </a:r>
            <a:r>
              <a:rPr lang="en-US" dirty="0" err="1"/>
              <a:t>zaklamp</a:t>
            </a:r>
            <a:r>
              <a:rPr lang="en-US" dirty="0"/>
              <a:t>, of de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vork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staart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voorwerpen</a:t>
            </a:r>
            <a:r>
              <a:rPr lang="en-US" dirty="0"/>
              <a:t> om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Ook in de </a:t>
            </a:r>
            <a:r>
              <a:rPr lang="en-US" dirty="0" err="1"/>
              <a:t>felle</a:t>
            </a:r>
            <a:r>
              <a:rPr lang="en-US" dirty="0"/>
              <a:t> </a:t>
            </a:r>
            <a:r>
              <a:rPr lang="en-US" dirty="0" err="1"/>
              <a:t>zon</a:t>
            </a:r>
            <a:r>
              <a:rPr lang="en-US" dirty="0"/>
              <a:t> </a:t>
            </a:r>
            <a:r>
              <a:rPr lang="en-US" dirty="0" err="1"/>
              <a:t>vind</a:t>
            </a:r>
            <a:r>
              <a:rPr lang="en-US" dirty="0"/>
              <a:t>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zonnebril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.</a:t>
            </a:r>
            <a:endParaRPr lang="nl-NL" dirty="0"/>
          </a:p>
          <a:p>
            <a:r>
              <a:rPr lang="en-US" u="sng" dirty="0" err="1"/>
              <a:t>Overprikkeld</a:t>
            </a:r>
            <a:r>
              <a:rPr lang="en-US" u="sng" dirty="0"/>
              <a:t> </a:t>
            </a:r>
            <a:r>
              <a:rPr lang="en-US" u="sng" dirty="0" err="1"/>
              <a:t>zicht</a:t>
            </a:r>
            <a:endParaRPr lang="nl-NL" dirty="0" err="1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hebt</a:t>
            </a:r>
            <a:r>
              <a:rPr lang="en-US" dirty="0"/>
              <a:t> last van (</a:t>
            </a:r>
            <a:r>
              <a:rPr lang="en-US" dirty="0" err="1"/>
              <a:t>fel</a:t>
            </a:r>
            <a:r>
              <a:rPr lang="en-US" dirty="0"/>
              <a:t>) </a:t>
            </a:r>
            <a:r>
              <a:rPr lang="en-US" dirty="0" err="1"/>
              <a:t>licht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afgeleid</a:t>
            </a:r>
            <a:r>
              <a:rPr lang="en-US" dirty="0"/>
              <a:t> door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teveel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(</a:t>
            </a:r>
            <a:r>
              <a:rPr lang="en-US" dirty="0" err="1"/>
              <a:t>kleurrijke</a:t>
            </a:r>
            <a:r>
              <a:rPr lang="en-US" dirty="0"/>
              <a:t>) </a:t>
            </a:r>
            <a:r>
              <a:rPr lang="en-US" dirty="0" err="1"/>
              <a:t>versieringen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ruimte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geeft</a:t>
            </a:r>
            <a:r>
              <a:rPr lang="en-US" dirty="0"/>
              <a:t> de </a:t>
            </a:r>
            <a:r>
              <a:rPr lang="en-US" dirty="0" err="1"/>
              <a:t>voorkeur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donkere</a:t>
            </a:r>
            <a:r>
              <a:rPr lang="en-US" dirty="0"/>
              <a:t> </a:t>
            </a:r>
            <a:r>
              <a:rPr lang="en-US" dirty="0" err="1"/>
              <a:t>ruimten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Je </a:t>
            </a:r>
            <a:r>
              <a:rPr lang="en-US" dirty="0" err="1">
                <a:ea typeface="Calibri"/>
                <a:cs typeface="Calibri"/>
              </a:rPr>
              <a:t>herkent</a:t>
            </a:r>
            <a:r>
              <a:rPr lang="en-US" dirty="0">
                <a:ea typeface="Calibri"/>
                <a:cs typeface="Calibri"/>
              </a:rPr>
              <a:t> je eigen </a:t>
            </a:r>
            <a:r>
              <a:rPr lang="en-US" dirty="0" err="1">
                <a:ea typeface="Calibri"/>
                <a:cs typeface="Calibri"/>
              </a:rPr>
              <a:t>omgeving</a:t>
            </a:r>
            <a:r>
              <a:rPr lang="en-US" dirty="0">
                <a:ea typeface="Calibri"/>
                <a:cs typeface="Calibri"/>
              </a:rPr>
              <a:t> door de </a:t>
            </a:r>
            <a:r>
              <a:rPr lang="en-US" dirty="0" err="1">
                <a:ea typeface="Calibri"/>
                <a:cs typeface="Calibri"/>
              </a:rPr>
              <a:t>bekende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voorwerpen</a:t>
            </a:r>
            <a:r>
              <a:rPr lang="en-US" dirty="0">
                <a:ea typeface="Calibri"/>
                <a:cs typeface="Calibri"/>
              </a:rPr>
              <a:t> die </a:t>
            </a:r>
            <a:r>
              <a:rPr lang="en-US" dirty="0" err="1">
                <a:ea typeface="Calibri"/>
                <a:cs typeface="Calibri"/>
              </a:rPr>
              <a:t>aanwezig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. </a:t>
            </a:r>
          </a:p>
          <a:p>
            <a:r>
              <a:rPr lang="en-US" dirty="0">
                <a:ea typeface="Calibri"/>
                <a:cs typeface="Calibri"/>
              </a:rPr>
              <a:t>Minder contrast </a:t>
            </a:r>
            <a:r>
              <a:rPr lang="en-US" dirty="0" err="1">
                <a:ea typeface="Calibri"/>
                <a:cs typeface="Calibri"/>
              </a:rPr>
              <a:t>zien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dus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b.v.</a:t>
            </a:r>
            <a:r>
              <a:rPr lang="en-US" dirty="0">
                <a:ea typeface="Calibri"/>
                <a:cs typeface="Calibri"/>
              </a:rPr>
              <a:t> Zwarte w.c. </a:t>
            </a:r>
            <a:r>
              <a:rPr lang="en-US" dirty="0" err="1">
                <a:ea typeface="Calibri"/>
                <a:cs typeface="Calibri"/>
              </a:rPr>
              <a:t>bril</a:t>
            </a:r>
            <a:r>
              <a:rPr lang="en-US" dirty="0">
                <a:ea typeface="Calibri"/>
                <a:cs typeface="Calibri"/>
              </a:rPr>
              <a:t> of </a:t>
            </a:r>
            <a:r>
              <a:rPr lang="en-US" dirty="0" err="1">
                <a:ea typeface="Calibri"/>
                <a:cs typeface="Calibri"/>
              </a:rPr>
              <a:t>loopverlichting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 err="1">
                <a:ea typeface="Calibri"/>
                <a:cs typeface="Calibri"/>
              </a:rPr>
              <a:t>Gekleurde</a:t>
            </a:r>
            <a:r>
              <a:rPr lang="en-US" dirty="0">
                <a:ea typeface="Calibri"/>
                <a:cs typeface="Calibri"/>
              </a:rPr>
              <a:t> kopjes, </a:t>
            </a:r>
            <a:r>
              <a:rPr lang="en-US" dirty="0" err="1">
                <a:ea typeface="Calibri"/>
                <a:cs typeface="Calibri"/>
              </a:rPr>
              <a:t>glazen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borden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beter</a:t>
            </a:r>
            <a:r>
              <a:rPr lang="en-US" dirty="0">
                <a:ea typeface="Calibri"/>
                <a:cs typeface="Calibri"/>
              </a:rPr>
              <a:t> contrast. </a:t>
            </a:r>
          </a:p>
          <a:p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zet</a:t>
            </a:r>
            <a:r>
              <a:rPr lang="en-US" dirty="0">
                <a:ea typeface="Calibri"/>
                <a:cs typeface="Calibri"/>
              </a:rPr>
              <a:t> je de </a:t>
            </a:r>
            <a:r>
              <a:rPr lang="en-US" dirty="0" err="1">
                <a:ea typeface="Calibri"/>
                <a:cs typeface="Calibri"/>
              </a:rPr>
              <a:t>spullen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 ze </a:t>
            </a:r>
            <a:r>
              <a:rPr lang="en-US" dirty="0" err="1">
                <a:ea typeface="Calibri"/>
                <a:cs typeface="Calibri"/>
              </a:rPr>
              <a:t>herkenbaar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Buiten </a:t>
            </a:r>
            <a:r>
              <a:rPr lang="en-US" err="1">
                <a:ea typeface="Calibri"/>
                <a:cs typeface="Calibri"/>
              </a:rPr>
              <a:t>donker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 de </a:t>
            </a:r>
            <a:r>
              <a:rPr lang="en-US" err="1">
                <a:ea typeface="Calibri"/>
                <a:cs typeface="Calibri"/>
              </a:rPr>
              <a:t>raam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weerspeigeld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ik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moet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naar</a:t>
            </a:r>
            <a:r>
              <a:rPr lang="en-US" dirty="0">
                <a:ea typeface="Calibri"/>
                <a:cs typeface="Calibri"/>
              </a:rPr>
              <a:t> huis. Wie </a:t>
            </a:r>
            <a:r>
              <a:rPr lang="en-US" err="1">
                <a:ea typeface="Calibri"/>
                <a:cs typeface="Calibri"/>
              </a:rPr>
              <a:t>zie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ik</a:t>
            </a:r>
            <a:r>
              <a:rPr lang="en-US" dirty="0">
                <a:ea typeface="Calibri"/>
                <a:cs typeface="Calibri"/>
              </a:rPr>
              <a:t> in </a:t>
            </a:r>
            <a:r>
              <a:rPr lang="en-US" err="1">
                <a:ea typeface="Calibri"/>
                <a:cs typeface="Calibri"/>
              </a:rPr>
              <a:t>dat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raam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 err="1">
                <a:ea typeface="Calibri"/>
                <a:cs typeface="Calibri"/>
              </a:rPr>
              <a:t>Iemand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niet</a:t>
            </a:r>
            <a:r>
              <a:rPr lang="en-US" dirty="0">
                <a:ea typeface="Calibri"/>
                <a:cs typeface="Calibri"/>
              </a:rPr>
              <a:t> van </a:t>
            </a:r>
            <a:r>
              <a:rPr lang="en-US" dirty="0" err="1">
                <a:ea typeface="Calibri"/>
                <a:cs typeface="Calibri"/>
              </a:rPr>
              <a:t>achteren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benaderen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aanspreken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 err="1">
                <a:ea typeface="Calibri"/>
                <a:cs typeface="Calibri"/>
              </a:rPr>
              <a:t>Eerst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aanraken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als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iemand</a:t>
            </a:r>
            <a:r>
              <a:rPr lang="en-US" dirty="0">
                <a:ea typeface="Calibri"/>
                <a:cs typeface="Calibri"/>
              </a:rPr>
              <a:t> in </a:t>
            </a:r>
            <a:r>
              <a:rPr lang="en-US" dirty="0" err="1">
                <a:ea typeface="Calibri"/>
                <a:cs typeface="Calibri"/>
              </a:rPr>
              <a:t>gedachten</a:t>
            </a:r>
            <a:r>
              <a:rPr lang="en-US" dirty="0">
                <a:ea typeface="Calibri"/>
                <a:cs typeface="Calibri"/>
              </a:rPr>
              <a:t> is.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6220-9F91-4A4D-9BCB-F8FCA84F873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863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Deze</a:t>
            </a:r>
            <a:r>
              <a:rPr lang="en-US" b="1" dirty="0"/>
              <a:t> </a:t>
            </a:r>
            <a:r>
              <a:rPr lang="en-US" b="1" dirty="0" err="1"/>
              <a:t>prikkels</a:t>
            </a:r>
            <a:r>
              <a:rPr lang="en-US" b="1" dirty="0"/>
              <a:t> </a:t>
            </a:r>
            <a:r>
              <a:rPr lang="en-US" b="1" dirty="0" err="1"/>
              <a:t>worden</a:t>
            </a:r>
            <a:r>
              <a:rPr lang="en-US" b="1" dirty="0"/>
              <a:t> </a:t>
            </a:r>
            <a:r>
              <a:rPr lang="en-US" b="1" dirty="0" err="1"/>
              <a:t>waargenomen</a:t>
            </a:r>
            <a:r>
              <a:rPr lang="en-US" b="1" dirty="0"/>
              <a:t> door de </a:t>
            </a:r>
            <a:r>
              <a:rPr lang="en-US" b="1" dirty="0" err="1"/>
              <a:t>neus</a:t>
            </a:r>
            <a:r>
              <a:rPr lang="en-US" b="1" dirty="0"/>
              <a:t>.</a:t>
            </a:r>
            <a:endParaRPr lang="nl-NL" dirty="0"/>
          </a:p>
          <a:p>
            <a:r>
              <a:rPr lang="nl-NL" dirty="0">
                <a:ea typeface="Calibri"/>
                <a:cs typeface="Calibri"/>
              </a:rPr>
              <a:t>De beleving: geurzakdoekjes met: </a:t>
            </a:r>
            <a:r>
              <a:rPr lang="nl-NL" dirty="0" err="1">
                <a:ea typeface="Calibri"/>
                <a:cs typeface="Calibri"/>
              </a:rPr>
              <a:t>Zwitsal</a:t>
            </a:r>
            <a:r>
              <a:rPr lang="nl-NL" dirty="0">
                <a:ea typeface="Calibri"/>
                <a:cs typeface="Calibri"/>
              </a:rPr>
              <a:t>, koffie, lavendeldruppels, 4711?, Vers gemaaid gras</a:t>
            </a:r>
          </a:p>
          <a:p>
            <a:r>
              <a:rPr lang="nl-NL" dirty="0">
                <a:ea typeface="Calibri"/>
                <a:cs typeface="Calibri"/>
              </a:rPr>
              <a:t>Onthoud waar je aan denkt. Positieve of negatieve herinnering? Schrijf op en zeg niet wat je ruikt. </a:t>
            </a:r>
            <a:endParaRPr lang="nl-NL" dirty="0"/>
          </a:p>
          <a:p>
            <a:endParaRPr lang="nl-NL" dirty="0"/>
          </a:p>
          <a:p>
            <a:r>
              <a:rPr lang="en-US" u="sng" dirty="0" err="1"/>
              <a:t>Onderprikkelde</a:t>
            </a:r>
            <a:r>
              <a:rPr lang="en-US" u="sng" dirty="0"/>
              <a:t> </a:t>
            </a:r>
            <a:r>
              <a:rPr lang="en-US" u="sng" dirty="0" err="1"/>
              <a:t>reuk</a:t>
            </a:r>
            <a:endParaRPr lang="nl-NL" dirty="0" err="1"/>
          </a:p>
          <a:p>
            <a:pPr marL="285750" indent="-285750">
              <a:buFont typeface="Arial"/>
              <a:buChar char="•"/>
            </a:pPr>
            <a:r>
              <a:rPr lang="en-US" dirty="0"/>
              <a:t>Je wilt </a:t>
            </a:r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voorwerpen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ruiken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neemt</a:t>
            </a:r>
            <a:r>
              <a:rPr lang="en-US" dirty="0"/>
              <a:t> </a:t>
            </a:r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geuren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doet</a:t>
            </a:r>
            <a:r>
              <a:rPr lang="en-US" dirty="0"/>
              <a:t> </a:t>
            </a:r>
            <a:r>
              <a:rPr lang="en-US" dirty="0" err="1"/>
              <a:t>teveel</a:t>
            </a:r>
            <a:r>
              <a:rPr lang="en-US" dirty="0"/>
              <a:t> aftershave of parfum op.</a:t>
            </a:r>
            <a:endParaRPr lang="nl-NL" dirty="0"/>
          </a:p>
          <a:p>
            <a:r>
              <a:rPr lang="en-US" u="sng" dirty="0" err="1"/>
              <a:t>Overprikkelde</a:t>
            </a:r>
            <a:r>
              <a:rPr lang="en-US" u="sng" dirty="0"/>
              <a:t> </a:t>
            </a:r>
            <a:r>
              <a:rPr lang="en-US" u="sng" dirty="0" err="1"/>
              <a:t>reuk</a:t>
            </a:r>
            <a:endParaRPr lang="nl-NL" dirty="0" err="1"/>
          </a:p>
          <a:p>
            <a:pPr marL="285750" indent="-285750">
              <a:buFont typeface="Arial"/>
              <a:buChar char="•"/>
            </a:pPr>
            <a:r>
              <a:rPr lang="en-US" dirty="0"/>
              <a:t>Je bent heel </a:t>
            </a:r>
            <a:r>
              <a:rPr lang="en-US" dirty="0" err="1"/>
              <a:t>gevoelig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geuren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misselijk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geur</a:t>
            </a:r>
            <a:r>
              <a:rPr lang="en-US" dirty="0"/>
              <a:t> die door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geroken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Je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geurloze</a:t>
            </a:r>
            <a:r>
              <a:rPr lang="en-US" dirty="0"/>
              <a:t> </a:t>
            </a:r>
            <a:r>
              <a:rPr lang="en-US" dirty="0" err="1"/>
              <a:t>waspoeder</a:t>
            </a:r>
            <a:r>
              <a:rPr lang="en-US" dirty="0"/>
              <a:t>, </a:t>
            </a:r>
            <a:r>
              <a:rPr lang="en-US" dirty="0" err="1"/>
              <a:t>omdat</a:t>
            </a:r>
            <a:r>
              <a:rPr lang="en-US" dirty="0"/>
              <a:t> je </a:t>
            </a:r>
            <a:r>
              <a:rPr lang="en-US" dirty="0" err="1"/>
              <a:t>anders</a:t>
            </a:r>
            <a:r>
              <a:rPr lang="en-US" dirty="0"/>
              <a:t> de hele </a:t>
            </a:r>
            <a:r>
              <a:rPr lang="en-US" dirty="0" err="1"/>
              <a:t>dag</a:t>
            </a:r>
            <a:r>
              <a:rPr lang="en-US" dirty="0"/>
              <a:t> je </a:t>
            </a:r>
            <a:r>
              <a:rPr lang="en-US" dirty="0" err="1"/>
              <a:t>kleren</a:t>
            </a:r>
            <a:r>
              <a:rPr lang="en-US" dirty="0"/>
              <a:t> </a:t>
            </a:r>
            <a:r>
              <a:rPr lang="en-US" dirty="0" err="1"/>
              <a:t>ruikt</a:t>
            </a:r>
            <a:r>
              <a:rPr lang="en-US" dirty="0"/>
              <a:t>.</a:t>
            </a:r>
            <a:endParaRPr lang="nl-NL" dirty="0"/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Er </a:t>
            </a:r>
            <a:r>
              <a:rPr lang="en-US" dirty="0" err="1">
                <a:ea typeface="Calibri"/>
                <a:cs typeface="Calibri"/>
              </a:rPr>
              <a:t>wordt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onderzoek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gedaan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naar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verbanden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tussen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cognitieve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veranderingen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 het </a:t>
            </a:r>
            <a:r>
              <a:rPr lang="en-US" dirty="0" err="1">
                <a:ea typeface="Calibri"/>
                <a:cs typeface="Calibri"/>
              </a:rPr>
              <a:t>reukvermogen</a:t>
            </a:r>
            <a:r>
              <a:rPr lang="en-US" dirty="0">
                <a:ea typeface="Calibri"/>
                <a:cs typeface="Calibri"/>
              </a:rPr>
              <a:t>. </a:t>
            </a:r>
            <a:r>
              <a:rPr lang="en-US" dirty="0" err="1">
                <a:ea typeface="Calibri"/>
                <a:cs typeface="Calibri"/>
              </a:rPr>
              <a:t>Voorspellende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signalen</a:t>
            </a:r>
            <a:r>
              <a:rPr lang="en-US" dirty="0">
                <a:ea typeface="Calibri"/>
                <a:cs typeface="Calibri"/>
              </a:rPr>
              <a:t> op </a:t>
            </a:r>
            <a:r>
              <a:rPr lang="en-US" dirty="0" err="1">
                <a:ea typeface="Calibri"/>
                <a:cs typeface="Calibri"/>
              </a:rPr>
              <a:t>cognitieve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achteruitgang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6220-9F91-4A4D-9BCB-F8FCA84F873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71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D1267-3F84-1643-8342-8D2C02E7C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04CAED-C5DC-7642-AF63-A715BC8D9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AF9890-FC2C-5047-AE2E-6DD9BC87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0CAF32-4052-0242-9304-F843A773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445098-4F74-8045-85BF-F6F9F9D3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91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0DB8C-81AC-7C40-B108-09865426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863FBC-CD8F-6C49-A4AF-0F7A28612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8B03BD-D6E4-D741-B234-AA09D84F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19BBAD-7BE1-264B-BF63-D71C5211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9EC853-9878-7245-97B9-BFEB5147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90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B22C3E4-E7B8-C54C-B300-2D8311706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D4E5357-B4D5-B942-819D-412DE9FF6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07D5E9-CCB3-A748-B584-8376E794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923ED1-B9F2-E242-861F-5BDCBE12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EC09F7-EF5E-E24D-A993-41F3584E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44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2846-264D-8941-BDAD-D03B4BAF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3FC7D2-F2EE-2D43-AA37-E7DF8EAEB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50A39-052B-1344-9BFD-6A17F986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BE7B2F-CA39-4143-9528-261F6B42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56A13B-10DD-1140-9A0B-EFEC316A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92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2B1DE-BC40-B949-94CC-2546BCCE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C9B29F-8C50-7D43-AD85-C7D0B5466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E6A252-9C09-3B47-A75A-229EA727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245995-6E95-444D-8088-D086FC96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F25843-A3D3-154C-8B61-CC7F8C2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18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ED686-AB4B-B247-BE64-A3FF45D8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31BA7C-349C-CD4F-B8CF-7262D9F12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5F74B6-4F63-694E-8BC7-1F3B9053B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01A24A-F883-CF43-A43D-48068DDC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75C34D-CC5E-BB49-B835-9CA62007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04C0A2-F09E-6140-B6C2-13AB4852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8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9F02F-F687-D14D-8639-ACA4B474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9E031B-0D18-3241-B61D-80A87A49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F32920-54F7-A842-B5E9-8D30F7B75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D27351-B918-7843-B049-91049D383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7F977BA-31AD-8F48-B5C0-9BEEFCD78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D33BA6-CA7D-3543-8223-D5E37D46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E8435EC-E897-EA48-B754-9C546574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87D942-7002-EF4E-8A2A-11BA7122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93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85F94-DF22-7D41-95F6-4F6CA9AA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62986F-0687-8048-8CC5-B2CF18C4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8ED5BE-CA3B-A44E-9575-92FE8CCC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4F9468-EABF-1F47-9C8A-8D68E30A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59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C40F17-DB8F-C64C-9CCD-91C8215A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7927F46-FF12-B241-A778-5D03DC29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26E2FB-752F-B84A-B221-C456AB81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85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BBB94-F5E2-5748-B256-D9825DF5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E4A1E0-5574-5641-93DB-0396BBB72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8B7ED7-9AD2-AD4C-BD1D-E9B2187BA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FB0F52-6CF4-BF4F-B687-0F610507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618D79A-087F-9745-8675-7E240F4D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132B39-9E28-4949-A9DF-A78FB809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40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E6105-044C-3340-B934-40C0BDAE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2805FF7-08CC-1B4C-9EA3-4FBA873A7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029D12-15FC-5646-8457-F662E6FDF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2BBDAB-3134-0B48-8681-7C540BDA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E1BBBC-E19F-1D45-8B9B-79C32613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551D97-DB95-4F4A-8BAC-0EBE70F2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63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D768DB-BBD6-C046-89B0-850D11B9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51B5AD-8F4D-094D-A2EB-A1135D3A1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5F052E-5984-314C-962D-506738E84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9CE1-49B5-8C44-A7AD-58CE094CB78B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26D673-17B1-D548-AAB9-1B01D7243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62F0FF-3C15-0A40-9DD0-2F280F96F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1B68B-497B-9542-A792-69C9772991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95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microsoft.com/office/2018/10/relationships/comments" Target="../comments/modernComment_113_8E4681BB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534EDDE-1D3C-7942-9046-AB6642D5509D}"/>
              </a:ext>
            </a:extLst>
          </p:cNvPr>
          <p:cNvSpPr txBox="1"/>
          <p:nvPr/>
        </p:nvSpPr>
        <p:spPr>
          <a:xfrm>
            <a:off x="178801" y="2979216"/>
            <a:ext cx="5792238" cy="14619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b="1" dirty="0">
                <a:solidFill>
                  <a:srgbClr val="D9222A"/>
                </a:solidFill>
                <a:ea typeface="Calibri"/>
                <a:cs typeface="Calibri"/>
              </a:rPr>
              <a:t>Omgevingsprikkels</a:t>
            </a:r>
          </a:p>
          <a:p>
            <a:r>
              <a:rPr lang="nl-NL" sz="3400" b="1" dirty="0">
                <a:solidFill>
                  <a:srgbClr val="0070C0"/>
                </a:solidFill>
                <a:ea typeface="Calibri"/>
                <a:cs typeface="Calibri"/>
              </a:rPr>
              <a:t>Dementie</a:t>
            </a:r>
            <a:endParaRPr lang="nl-NL" sz="3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00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592738" y="1701985"/>
            <a:ext cx="798264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b="1" dirty="0">
                <a:solidFill>
                  <a:srgbClr val="D9222A"/>
                </a:solidFill>
                <a:ea typeface="Calibri"/>
                <a:cs typeface="Calibri"/>
              </a:rPr>
              <a:t>Zicht</a:t>
            </a:r>
          </a:p>
          <a:p>
            <a:endParaRPr lang="nl-NL" dirty="0"/>
          </a:p>
        </p:txBody>
      </p:sp>
      <p:pic>
        <p:nvPicPr>
          <p:cNvPr id="3" name="Afbeelding 2" descr="Afbeelding met tekenfilm, cirkel, clipart&#10;&#10;Automatisch gegenereerde beschrijving">
            <a:extLst>
              <a:ext uri="{FF2B5EF4-FFF2-40B4-BE49-F238E27FC236}">
                <a16:creationId xmlns:a16="http://schemas.microsoft.com/office/drawing/2014/main" id="{7C3D3A94-DFBB-9193-38BD-AF477C98A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181" y="263236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7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592738" y="1701985"/>
            <a:ext cx="7982645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b="1" dirty="0">
                <a:solidFill>
                  <a:srgbClr val="D9222A"/>
                </a:solidFill>
                <a:ea typeface="Calibri"/>
                <a:cs typeface="Calibri"/>
              </a:rPr>
              <a:t>Geur</a:t>
            </a:r>
          </a:p>
          <a:p>
            <a:endParaRPr lang="nl-NL" sz="5400" b="1" dirty="0">
              <a:solidFill>
                <a:srgbClr val="D9222A"/>
              </a:solidFill>
              <a:ea typeface="Calibri"/>
              <a:cs typeface="Calibri"/>
            </a:endParaRPr>
          </a:p>
          <a:p>
            <a:r>
              <a:rPr lang="nl-NL" sz="3400" b="1" dirty="0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De sensatie </a:t>
            </a:r>
          </a:p>
          <a:p>
            <a:endParaRPr lang="nl-NL" sz="5400" b="1" dirty="0">
              <a:solidFill>
                <a:srgbClr val="D9222A"/>
              </a:solidFill>
              <a:ea typeface="Calibri" panose="020F0502020204030204"/>
              <a:cs typeface="Calibri" panose="020F0502020204030204"/>
            </a:endParaRPr>
          </a:p>
          <a:p>
            <a:endParaRPr lang="nl-NL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Afbeelding 2" descr="Afbeelding met schets, clipart, kunst, illustratie&#10;&#10;Automatisch gegenereerde beschrijving">
            <a:extLst>
              <a:ext uri="{FF2B5EF4-FFF2-40B4-BE49-F238E27FC236}">
                <a16:creationId xmlns:a16="http://schemas.microsoft.com/office/drawing/2014/main" id="{58105875-B2AD-2EE0-AC8C-85B14F4D1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727" y="247072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5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592738" y="1701985"/>
            <a:ext cx="798264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b="1" dirty="0">
                <a:solidFill>
                  <a:srgbClr val="D9222A"/>
                </a:solidFill>
                <a:ea typeface="Calibri"/>
                <a:cs typeface="Calibri"/>
              </a:rPr>
              <a:t>Smaak</a:t>
            </a:r>
          </a:p>
          <a:p>
            <a:endParaRPr lang="nl-NL" dirty="0"/>
          </a:p>
        </p:txBody>
      </p:sp>
      <p:pic>
        <p:nvPicPr>
          <p:cNvPr id="3" name="Afbeelding 2" descr="Afbeelding met computermuis, muis&#10;&#10;Automatisch gegenereerde beschrijving">
            <a:extLst>
              <a:ext uri="{FF2B5EF4-FFF2-40B4-BE49-F238E27FC236}">
                <a16:creationId xmlns:a16="http://schemas.microsoft.com/office/drawing/2014/main" id="{C47E6A24-C65E-65FA-BE3D-536D81794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181" y="245918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6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592738" y="1701985"/>
            <a:ext cx="798264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b="1" dirty="0" err="1">
                <a:solidFill>
                  <a:srgbClr val="D9222A"/>
                </a:solidFill>
                <a:ea typeface="Calibri"/>
                <a:cs typeface="Calibri"/>
              </a:rPr>
              <a:t>Interoceptie</a:t>
            </a:r>
          </a:p>
          <a:p>
            <a:endParaRPr lang="nl-NL" dirty="0"/>
          </a:p>
        </p:txBody>
      </p:sp>
      <p:pic>
        <p:nvPicPr>
          <p:cNvPr id="3" name="Afbeelding 2" descr="Afbeelding met schets, tekening, clipart, Lijnillustraties&#10;&#10;Automatisch gegenereerde beschrijving">
            <a:extLst>
              <a:ext uri="{FF2B5EF4-FFF2-40B4-BE49-F238E27FC236}">
                <a16:creationId xmlns:a16="http://schemas.microsoft.com/office/drawing/2014/main" id="{C47E6A24-C65E-65FA-BE3D-536D81794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181" y="245918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3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592738" y="1701985"/>
            <a:ext cx="798264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b="1" dirty="0">
                <a:solidFill>
                  <a:srgbClr val="D9222A"/>
                </a:solidFill>
                <a:ea typeface="Calibri"/>
                <a:cs typeface="Calibri"/>
              </a:rPr>
              <a:t>Over - en </a:t>
            </a:r>
            <a:r>
              <a:rPr lang="nl-NL" sz="5400" b="1" dirty="0" err="1">
                <a:solidFill>
                  <a:srgbClr val="D9222A"/>
                </a:solidFill>
                <a:ea typeface="Calibri"/>
                <a:cs typeface="Calibri"/>
              </a:rPr>
              <a:t>onderprikkeling</a:t>
            </a:r>
          </a:p>
          <a:p>
            <a:endParaRPr lang="nl-NL" dirty="0"/>
          </a:p>
        </p:txBody>
      </p:sp>
      <p:pic>
        <p:nvPicPr>
          <p:cNvPr id="3" name="Afbeelding 2" descr="Afbeelding met tekst, handschrift&#10;&#10;Automatisch gegenereerde beschrijving">
            <a:extLst>
              <a:ext uri="{FF2B5EF4-FFF2-40B4-BE49-F238E27FC236}">
                <a16:creationId xmlns:a16="http://schemas.microsoft.com/office/drawing/2014/main" id="{521021D4-32F5-B6CB-33AD-4DEAAA629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221" y="3255819"/>
            <a:ext cx="4715740" cy="29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56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0EB2301-EF31-FB4E-A0A4-56BC7F9E4F1E}"/>
              </a:ext>
            </a:extLst>
          </p:cNvPr>
          <p:cNvSpPr txBox="1"/>
          <p:nvPr/>
        </p:nvSpPr>
        <p:spPr>
          <a:xfrm>
            <a:off x="961121" y="3102223"/>
            <a:ext cx="4725900" cy="32470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500" b="1" dirty="0">
                <a:solidFill>
                  <a:srgbClr val="D9222A"/>
                </a:solidFill>
              </a:rPr>
              <a:t>Tot ziens!</a:t>
            </a:r>
          </a:p>
          <a:p>
            <a:r>
              <a:rPr lang="nl-NL" sz="3500" dirty="0">
                <a:solidFill>
                  <a:srgbClr val="174489"/>
                </a:solidFill>
                <a:ea typeface="Calibri"/>
                <a:cs typeface="Calibri"/>
              </a:rPr>
              <a:t>Mirjam Kist de Ruijter</a:t>
            </a:r>
          </a:p>
          <a:p>
            <a:r>
              <a:rPr lang="nl-NL" sz="3500" dirty="0">
                <a:solidFill>
                  <a:srgbClr val="174489"/>
                </a:solidFill>
                <a:ea typeface="Calibri"/>
                <a:cs typeface="Calibri"/>
              </a:rPr>
              <a:t>Casemanager Dementie</a:t>
            </a:r>
          </a:p>
          <a:p>
            <a:r>
              <a:rPr lang="nl-NL" sz="3500" dirty="0">
                <a:solidFill>
                  <a:srgbClr val="174489"/>
                </a:solidFill>
                <a:ea typeface="Calibri"/>
                <a:cs typeface="Calibri"/>
              </a:rPr>
              <a:t>Juni 2024</a:t>
            </a:r>
          </a:p>
          <a:p>
            <a:endParaRPr lang="nl-NL" sz="3500" dirty="0">
              <a:solidFill>
                <a:srgbClr val="174489"/>
              </a:solidFill>
              <a:ea typeface="Calibri"/>
              <a:cs typeface="Calibri"/>
            </a:endParaRPr>
          </a:p>
        </p:txBody>
      </p:sp>
      <p:pic>
        <p:nvPicPr>
          <p:cNvPr id="3" name="Afbeelding 2" descr="Afbeelding met emoticon, smiley, geel, bal&#10;&#10;Automatisch gegenereerde beschrijving">
            <a:extLst>
              <a:ext uri="{FF2B5EF4-FFF2-40B4-BE49-F238E27FC236}">
                <a16:creationId xmlns:a16="http://schemas.microsoft.com/office/drawing/2014/main" id="{07644071-5645-8B22-89E9-1E12A7C25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869" y="3101687"/>
            <a:ext cx="2917536" cy="2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0EB2301-EF31-FB4E-A0A4-56BC7F9E4F1E}"/>
              </a:ext>
            </a:extLst>
          </p:cNvPr>
          <p:cNvSpPr txBox="1"/>
          <p:nvPr/>
        </p:nvSpPr>
        <p:spPr>
          <a:xfrm>
            <a:off x="6081" y="3102223"/>
            <a:ext cx="12030940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500" dirty="0">
                <a:solidFill>
                  <a:srgbClr val="174489"/>
                </a:solidFill>
                <a:ea typeface="Calibri"/>
                <a:cs typeface="Calibri"/>
              </a:rPr>
              <a:t>Bronnen:</a:t>
            </a:r>
            <a:endParaRPr lang="nl-NL" sz="6500" b="1" dirty="0">
              <a:solidFill>
                <a:srgbClr val="D9222A"/>
              </a:solidFill>
              <a:ea typeface="Calibri"/>
              <a:cs typeface="Calibri"/>
            </a:endParaRPr>
          </a:p>
          <a:p>
            <a:r>
              <a:rPr lang="nl-NL" sz="3500" dirty="0">
                <a:solidFill>
                  <a:srgbClr val="174489"/>
                </a:solidFill>
                <a:ea typeface="+mn-lt"/>
                <a:cs typeface="+mn-lt"/>
              </a:rPr>
              <a:t>https://Zintuigen en hun prikkels - 7 Zintuigen</a:t>
            </a:r>
          </a:p>
          <a:p>
            <a:r>
              <a:rPr lang="nl-NL" sz="3500" dirty="0">
                <a:solidFill>
                  <a:srgbClr val="174489"/>
                </a:solidFill>
                <a:ea typeface="Calibri"/>
                <a:cs typeface="Calibri"/>
              </a:rPr>
              <a:t>Daar zit een luchtje aan. </a:t>
            </a:r>
            <a:r>
              <a:rPr lang="nl-NL" sz="3500" i="1" dirty="0">
                <a:solidFill>
                  <a:srgbClr val="174489"/>
                </a:solidFill>
                <a:ea typeface="Calibri"/>
                <a:cs typeface="Calibri"/>
              </a:rPr>
              <a:t>Denkbeeld</a:t>
            </a:r>
            <a:r>
              <a:rPr lang="nl-NL" sz="3500" dirty="0">
                <a:solidFill>
                  <a:srgbClr val="174489"/>
                </a:solidFill>
                <a:ea typeface="Calibri"/>
                <a:cs typeface="Calibri"/>
              </a:rPr>
              <a:t>, jaargang 35-6, december 2023, p26-28.Bohn </a:t>
            </a:r>
            <a:r>
              <a:rPr lang="nl-NL" sz="3500" dirty="0" err="1">
                <a:solidFill>
                  <a:srgbClr val="174489"/>
                </a:solidFill>
                <a:ea typeface="Calibri"/>
                <a:cs typeface="Calibri"/>
              </a:rPr>
              <a:t>Stafleu</a:t>
            </a:r>
            <a:r>
              <a:rPr lang="nl-NL" sz="3500" dirty="0">
                <a:solidFill>
                  <a:srgbClr val="174489"/>
                </a:solidFill>
                <a:ea typeface="Calibri"/>
                <a:cs typeface="Calibri"/>
              </a:rPr>
              <a:t> van </a:t>
            </a:r>
            <a:r>
              <a:rPr lang="nl-NL" sz="3500" dirty="0" err="1">
                <a:solidFill>
                  <a:srgbClr val="174489"/>
                </a:solidFill>
                <a:ea typeface="Calibri"/>
                <a:cs typeface="Calibri"/>
              </a:rPr>
              <a:t>Loghum</a:t>
            </a:r>
            <a:r>
              <a:rPr lang="nl-NL" sz="3500" dirty="0">
                <a:solidFill>
                  <a:srgbClr val="174489"/>
                </a:solidFill>
                <a:ea typeface="Calibri"/>
                <a:cs typeface="Calibri"/>
              </a:rPr>
              <a:t>, Houten.</a:t>
            </a:r>
          </a:p>
          <a:p>
            <a:r>
              <a:rPr lang="nl-NL" sz="3500" dirty="0">
                <a:solidFill>
                  <a:srgbClr val="174489"/>
                </a:solidFill>
                <a:ea typeface="Calibri"/>
                <a:cs typeface="Calibri"/>
              </a:rPr>
              <a:t>Een illusie? </a:t>
            </a:r>
            <a:r>
              <a:rPr lang="nl-NL" sz="3500" i="1" dirty="0">
                <a:solidFill>
                  <a:srgbClr val="174489"/>
                </a:solidFill>
                <a:ea typeface="Calibri"/>
                <a:cs typeface="Calibri"/>
              </a:rPr>
              <a:t>Dementie Visie,</a:t>
            </a:r>
            <a:r>
              <a:rPr lang="nl-NL" sz="3500" dirty="0">
                <a:solidFill>
                  <a:srgbClr val="174489"/>
                </a:solidFill>
                <a:ea typeface="Calibri"/>
                <a:cs typeface="Calibri"/>
              </a:rPr>
              <a:t> jaargang 02, april 2024, p12-14. </a:t>
            </a:r>
            <a:r>
              <a:rPr lang="nl-NL" sz="3500" dirty="0" err="1">
                <a:solidFill>
                  <a:srgbClr val="174489"/>
                </a:solidFill>
                <a:ea typeface="Calibri"/>
                <a:cs typeface="Calibri"/>
              </a:rPr>
              <a:t>Bohn</a:t>
            </a:r>
            <a:r>
              <a:rPr lang="nl-NL" sz="3500" dirty="0">
                <a:solidFill>
                  <a:srgbClr val="174489"/>
                </a:solidFill>
                <a:ea typeface="Calibri"/>
                <a:cs typeface="Calibri"/>
              </a:rPr>
              <a:t> </a:t>
            </a:r>
            <a:r>
              <a:rPr lang="nl-NL" sz="3500" dirty="0" err="1">
                <a:solidFill>
                  <a:srgbClr val="174489"/>
                </a:solidFill>
                <a:ea typeface="Calibri"/>
                <a:cs typeface="Calibri"/>
              </a:rPr>
              <a:t>Stafleu</a:t>
            </a:r>
            <a:r>
              <a:rPr lang="nl-NL" sz="3500" dirty="0">
                <a:solidFill>
                  <a:srgbClr val="174489"/>
                </a:solidFill>
                <a:ea typeface="Calibri"/>
                <a:cs typeface="Calibri"/>
              </a:rPr>
              <a:t> van </a:t>
            </a:r>
            <a:r>
              <a:rPr lang="nl-NL" sz="3500" dirty="0" err="1">
                <a:solidFill>
                  <a:srgbClr val="174489"/>
                </a:solidFill>
                <a:ea typeface="Calibri"/>
                <a:cs typeface="Calibri"/>
              </a:rPr>
              <a:t>Loghum</a:t>
            </a:r>
            <a:r>
              <a:rPr lang="nl-NL" sz="3500" dirty="0">
                <a:solidFill>
                  <a:srgbClr val="174489"/>
                </a:solidFill>
                <a:ea typeface="Calibri"/>
                <a:cs typeface="Calibri"/>
              </a:rPr>
              <a:t>, Houten. </a:t>
            </a:r>
          </a:p>
        </p:txBody>
      </p:sp>
    </p:spTree>
    <p:extLst>
      <p:ext uri="{BB962C8B-B14F-4D97-AF65-F5344CB8AC3E}">
        <p14:creationId xmlns:p14="http://schemas.microsoft.com/office/powerpoint/2010/main" val="23869854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EFB2705-41EF-0542-8627-16A0B4F2E456}"/>
              </a:ext>
            </a:extLst>
          </p:cNvPr>
          <p:cNvSpPr txBox="1"/>
          <p:nvPr/>
        </p:nvSpPr>
        <p:spPr>
          <a:xfrm>
            <a:off x="560654" y="1701985"/>
            <a:ext cx="798264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b="1" dirty="0">
                <a:solidFill>
                  <a:srgbClr val="D9222A"/>
                </a:solidFill>
                <a:ea typeface="Calibri"/>
                <a:cs typeface="Calibri"/>
              </a:rPr>
              <a:t>Programma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305917-1DD5-534B-B688-ECCC248C4113}"/>
              </a:ext>
            </a:extLst>
          </p:cNvPr>
          <p:cNvSpPr txBox="1"/>
          <p:nvPr/>
        </p:nvSpPr>
        <p:spPr>
          <a:xfrm>
            <a:off x="580677" y="2682013"/>
            <a:ext cx="7982645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NL" sz="2800" b="1" dirty="0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Waar denken we aan?</a:t>
            </a:r>
          </a:p>
          <a:p>
            <a:pPr marL="457200" indent="-457200">
              <a:buFont typeface="Arial" charset="0"/>
              <a:buChar char="•"/>
            </a:pPr>
            <a:r>
              <a:rPr lang="nl-NL" sz="2800" b="1" dirty="0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Verwerking van informatie</a:t>
            </a:r>
            <a:endParaRPr lang="nl-NL" b="1">
              <a:solidFill>
                <a:srgbClr val="0070C0"/>
              </a:solidFill>
              <a:ea typeface="Calibri"/>
              <a:cs typeface="Calibri"/>
            </a:endParaRPr>
          </a:p>
          <a:p>
            <a:pPr marL="457200" indent="-457200">
              <a:buFont typeface="Arial" charset="0"/>
              <a:buChar char="•"/>
            </a:pPr>
            <a:r>
              <a:rPr lang="nl-NL" sz="2800" b="1" dirty="0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De 8 zintuigen</a:t>
            </a:r>
          </a:p>
          <a:p>
            <a:pPr marL="457200" indent="-457200">
              <a:buFont typeface="Arial" charset="0"/>
              <a:buChar char="•"/>
            </a:pPr>
            <a:r>
              <a:rPr lang="nl-NL" sz="2800" b="1" dirty="0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Over - en </a:t>
            </a:r>
            <a:r>
              <a:rPr lang="nl-NL" sz="2800" b="1" err="1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onderprikkeling</a:t>
            </a:r>
            <a:endParaRPr lang="nl-NL" sz="2800" b="1">
              <a:solidFill>
                <a:srgbClr val="0070C0"/>
              </a:solidFill>
              <a:ea typeface="Calibri" panose="020F0502020204030204"/>
              <a:cs typeface="Calibri" panose="020F0502020204030204"/>
            </a:endParaRPr>
          </a:p>
          <a:p>
            <a:endParaRPr lang="nl-NL" sz="2800" dirty="0">
              <a:solidFill>
                <a:srgbClr val="174489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732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92D1ABB-BBF7-2142-BE83-1D22633CBE2D}"/>
              </a:ext>
            </a:extLst>
          </p:cNvPr>
          <p:cNvSpPr txBox="1"/>
          <p:nvPr/>
        </p:nvSpPr>
        <p:spPr>
          <a:xfrm>
            <a:off x="560654" y="1701985"/>
            <a:ext cx="798264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b="1" dirty="0">
                <a:solidFill>
                  <a:srgbClr val="D9222A"/>
                </a:solidFill>
                <a:ea typeface="Calibri"/>
                <a:cs typeface="Calibri"/>
              </a:rPr>
              <a:t>Waar denken we aan?</a:t>
            </a:r>
          </a:p>
          <a:p>
            <a:endParaRPr lang="nl-NL" sz="5400" b="1" dirty="0">
              <a:solidFill>
                <a:srgbClr val="D9222A"/>
              </a:solidFill>
              <a:ea typeface="Calibri"/>
              <a:cs typeface="Calibri"/>
            </a:endParaRPr>
          </a:p>
          <a:p>
            <a:endParaRPr lang="nl-NL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0A79B8A-E436-6543-9F39-4D3E4333FE9E}"/>
              </a:ext>
            </a:extLst>
          </p:cNvPr>
          <p:cNvSpPr txBox="1"/>
          <p:nvPr/>
        </p:nvSpPr>
        <p:spPr>
          <a:xfrm>
            <a:off x="565104" y="2703342"/>
            <a:ext cx="798805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ea typeface="Calibri"/>
                <a:cs typeface="Calibri"/>
              </a:rPr>
              <a:t>Ervaringen en gedachten over prikkels</a:t>
            </a:r>
          </a:p>
          <a:p>
            <a:endParaRPr lang="nl-NL" sz="2800" dirty="0">
              <a:solidFill>
                <a:srgbClr val="174489"/>
              </a:solidFill>
              <a:ea typeface="Calibri"/>
              <a:cs typeface="Calibri"/>
            </a:endParaRPr>
          </a:p>
        </p:txBody>
      </p:sp>
      <p:pic>
        <p:nvPicPr>
          <p:cNvPr id="5" name="Afbeelding 4" descr="Afbeelding met clipart, Tekenfilm, illustratie, Animatie&#10;&#10;Automatisch gegenereerde beschrijving">
            <a:extLst>
              <a:ext uri="{FF2B5EF4-FFF2-40B4-BE49-F238E27FC236}">
                <a16:creationId xmlns:a16="http://schemas.microsoft.com/office/drawing/2014/main" id="{B657F46E-A9E0-BC41-BDCD-C5FA8B3AB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915" y="3658341"/>
            <a:ext cx="3632311" cy="23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2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592738" y="1701985"/>
            <a:ext cx="798264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b="1" dirty="0">
                <a:solidFill>
                  <a:srgbClr val="D9222A"/>
                </a:solidFill>
              </a:rPr>
              <a:t>Verwerken van informatie</a:t>
            </a:r>
            <a:endParaRPr lang="nl-NL" sz="5400" b="1" dirty="0">
              <a:solidFill>
                <a:srgbClr val="D9222A"/>
              </a:solidFill>
              <a:ea typeface="Calibri"/>
              <a:cs typeface="Calibri"/>
            </a:endParaRP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4B2D49-6DBD-4A40-B9C1-FB00E9840132}"/>
              </a:ext>
            </a:extLst>
          </p:cNvPr>
          <p:cNvSpPr txBox="1"/>
          <p:nvPr/>
        </p:nvSpPr>
        <p:spPr>
          <a:xfrm>
            <a:off x="580677" y="2630381"/>
            <a:ext cx="7982645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 b="1" dirty="0">
                <a:solidFill>
                  <a:srgbClr val="0070C0"/>
                </a:solidFill>
                <a:ea typeface="Calibri"/>
                <a:cs typeface="Calibri"/>
              </a:rPr>
              <a:t>De verstoring door dementie</a:t>
            </a:r>
          </a:p>
          <a:p>
            <a:endParaRPr lang="nl-NL" sz="4000" b="1" dirty="0">
              <a:solidFill>
                <a:srgbClr val="174489"/>
              </a:solidFill>
              <a:ea typeface="Calibri"/>
              <a:cs typeface="Calibri"/>
            </a:endParaRPr>
          </a:p>
          <a:p>
            <a:endParaRPr lang="nl-NL" sz="3400" b="1" dirty="0">
              <a:solidFill>
                <a:srgbClr val="174489"/>
              </a:solidFill>
              <a:ea typeface="Calibri"/>
              <a:cs typeface="Calibri"/>
            </a:endParaRPr>
          </a:p>
          <a:p>
            <a:endParaRPr lang="nl-NL" sz="3400" b="1" dirty="0">
              <a:solidFill>
                <a:srgbClr val="174489"/>
              </a:solidFill>
              <a:ea typeface="Calibri"/>
              <a:cs typeface="Calibri"/>
            </a:endParaRPr>
          </a:p>
          <a:p>
            <a:endParaRPr lang="nl-NL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Afbeelding 5" descr="Afbeelding met tekst, Hersenen, diagram&#10;&#10;Automatisch gegenereerde beschrijving">
            <a:extLst>
              <a:ext uri="{FF2B5EF4-FFF2-40B4-BE49-F238E27FC236}">
                <a16:creationId xmlns:a16="http://schemas.microsoft.com/office/drawing/2014/main" id="{CC9683DD-B7F8-D711-CA46-93C4BAAF1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380" y="2806728"/>
            <a:ext cx="4640894" cy="373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3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592738" y="1701985"/>
            <a:ext cx="798264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b="1" dirty="0">
                <a:solidFill>
                  <a:srgbClr val="D9222A"/>
                </a:solidFill>
                <a:ea typeface="Calibri"/>
                <a:cs typeface="Calibri"/>
              </a:rPr>
              <a:t>De 8 zintuigen</a:t>
            </a:r>
            <a:endParaRPr lang="nl-NL" sz="5600" b="1" dirty="0">
              <a:solidFill>
                <a:srgbClr val="D9222A"/>
              </a:solidFill>
              <a:ea typeface="Calibri"/>
              <a:cs typeface="Calibri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452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592738" y="1701985"/>
            <a:ext cx="798264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b="1" dirty="0">
                <a:solidFill>
                  <a:srgbClr val="D9222A"/>
                </a:solidFill>
                <a:ea typeface="Calibri"/>
                <a:cs typeface="Calibri"/>
              </a:rPr>
              <a:t>Beweging- en houdingszin</a:t>
            </a:r>
          </a:p>
          <a:p>
            <a:endParaRPr lang="nl-NL" dirty="0"/>
          </a:p>
        </p:txBody>
      </p:sp>
      <p:pic>
        <p:nvPicPr>
          <p:cNvPr id="3" name="Afbeelding 2" descr="Afbeelding met clipart, schets, Lijnillustraties&#10;&#10;Automatisch gegenereerde beschrijving">
            <a:extLst>
              <a:ext uri="{FF2B5EF4-FFF2-40B4-BE49-F238E27FC236}">
                <a16:creationId xmlns:a16="http://schemas.microsoft.com/office/drawing/2014/main" id="{C8F74B15-ECF5-F111-0304-06818EE27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971" y="277651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592738" y="1701985"/>
            <a:ext cx="798264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b="1" dirty="0">
                <a:solidFill>
                  <a:srgbClr val="D9222A"/>
                </a:solidFill>
                <a:ea typeface="Calibri"/>
                <a:cs typeface="Calibri"/>
              </a:rPr>
              <a:t>Tast</a:t>
            </a:r>
          </a:p>
          <a:p>
            <a:endParaRPr lang="nl-NL" dirty="0"/>
          </a:p>
        </p:txBody>
      </p:sp>
      <p:pic>
        <p:nvPicPr>
          <p:cNvPr id="3" name="Afbeelding 2" descr="Afbeelding met clipart, tekening, illustratie, schets&#10;&#10;Automatisch gegenereerde beschrijving">
            <a:extLst>
              <a:ext uri="{FF2B5EF4-FFF2-40B4-BE49-F238E27FC236}">
                <a16:creationId xmlns:a16="http://schemas.microsoft.com/office/drawing/2014/main" id="{01803726-541A-4F92-1E42-84534F83E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909" y="262081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2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592738" y="1701985"/>
            <a:ext cx="798264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b="1" dirty="0">
                <a:solidFill>
                  <a:srgbClr val="D9222A"/>
                </a:solidFill>
                <a:ea typeface="Calibri"/>
                <a:cs typeface="Calibri"/>
              </a:rPr>
              <a:t>Evenwicht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7392FA-4EC4-AF5F-8984-9FF08C124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545" y="244763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592738" y="1701985"/>
            <a:ext cx="798264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b="1" dirty="0">
                <a:solidFill>
                  <a:srgbClr val="D9222A"/>
                </a:solidFill>
                <a:ea typeface="Calibri"/>
                <a:cs typeface="Calibri"/>
              </a:rPr>
              <a:t>Gehoor</a:t>
            </a:r>
          </a:p>
          <a:p>
            <a:endParaRPr lang="nl-NL" dirty="0"/>
          </a:p>
        </p:txBody>
      </p:sp>
      <p:pic>
        <p:nvPicPr>
          <p:cNvPr id="3" name="Afbeelding 2" descr="Afbeelding met tekening, schets, clipart, illustratie&#10;&#10;Automatisch gegenereerde beschrijving">
            <a:extLst>
              <a:ext uri="{FF2B5EF4-FFF2-40B4-BE49-F238E27FC236}">
                <a16:creationId xmlns:a16="http://schemas.microsoft.com/office/drawing/2014/main" id="{6DC60514-A2B6-87F5-0A5E-61C57239B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273" y="2620818"/>
            <a:ext cx="3810000" cy="3810000"/>
          </a:xfrm>
          <a:prstGeom prst="rect">
            <a:avLst/>
          </a:prstGeom>
        </p:spPr>
      </p:pic>
      <p:pic>
        <p:nvPicPr>
          <p:cNvPr id="4" name="Camera 3">
            <a:extLst>
              <a:ext uri="{FF2B5EF4-FFF2-40B4-BE49-F238E27FC236}">
                <a16:creationId xmlns:a16="http://schemas.microsoft.com/office/drawing/2014/main" id="{E181CD9C-24B1-DBD4-37FA-DFBB73F3EC39}"/>
              </a:ext>
            </a:extLst>
          </p:cNvPr>
          <p:cNvPicPr>
            <a:picLocks noChangeAspect="1"/>
            <a:extLst>
              <a:ext uri="{51228E76-BA90-4043-B771-695A4F85340A}">
                <alf:liveFeedProps xmlns=""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018358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ZONL (1).pptx" id="{F13F4373-0035-4B56-922F-AFB3A84D2496}" vid="{22D976E4-7DCB-4CC3-B5DE-FC6EF88BEA1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5F89245C846C4098E2DFB3E6609DCD" ma:contentTypeVersion="17" ma:contentTypeDescription="Een nieuw document maken." ma:contentTypeScope="" ma:versionID="c8ffd181eb172e4075e97c44aecfc775">
  <xsd:schema xmlns:xsd="http://www.w3.org/2001/XMLSchema" xmlns:xs="http://www.w3.org/2001/XMLSchema" xmlns:p="http://schemas.microsoft.com/office/2006/metadata/properties" xmlns:ns2="b9ece88c-63f1-4682-884d-3b0558a255ef" xmlns:ns3="231dd452-75ce-4d78-a9ce-eb687ea84b49" targetNamespace="http://schemas.microsoft.com/office/2006/metadata/properties" ma:root="true" ma:fieldsID="31f528f36ee29d1e6e79668536a1a521" ns2:_="" ns3:_="">
    <xsd:import namespace="b9ece88c-63f1-4682-884d-3b0558a255ef"/>
    <xsd:import namespace="231dd452-75ce-4d78-a9ce-eb687ea84b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Betrokkene" minOccurs="0"/>
                <xsd:element ref="ns3:SharedWithUsers" minOccurs="0"/>
                <xsd:element ref="ns3:SharedWithDetails" minOccurs="0"/>
                <xsd:element ref="ns2:AkkoordPH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ce88c-63f1-4682-884d-3b0558a25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Betrokkene" ma:index="10" nillable="true" ma:displayName="Betrokkene" ma:format="Dropdown" ma:list="UserInfo" ma:SharePointGroup="0" ma:internalName="Betrokken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kkoordPH" ma:index="13" nillable="true" ma:displayName="Akkoord PH" ma:default="0" ma:format="Dropdown" ma:internalName="AkkoordPH">
      <xsd:simpleType>
        <xsd:restriction base="dms:Boolea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b0ae7b07-9c7f-431d-8868-8cf2140ed2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dd452-75ce-4d78-a9ce-eb687ea84b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84a0073-e060-4fd5-8fe8-bcfdee848c67}" ma:internalName="TaxCatchAll" ma:showField="CatchAllData" ma:web="231dd452-75ce-4d78-a9ce-eb687ea84b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ece88c-63f1-4682-884d-3b0558a255ef">
      <Terms xmlns="http://schemas.microsoft.com/office/infopath/2007/PartnerControls"/>
    </lcf76f155ced4ddcb4097134ff3c332f>
    <AkkoordPH xmlns="b9ece88c-63f1-4682-884d-3b0558a255ef">false</AkkoordPH>
    <TaxCatchAll xmlns="231dd452-75ce-4d78-a9ce-eb687ea84b49" xsi:nil="true"/>
    <Betrokkene xmlns="b9ece88c-63f1-4682-884d-3b0558a255ef">
      <UserInfo>
        <DisplayName/>
        <AccountId xsi:nil="true"/>
        <AccountType/>
      </UserInfo>
    </Betrokkene>
  </documentManagement>
</p:properties>
</file>

<file path=customXml/itemProps1.xml><?xml version="1.0" encoding="utf-8"?>
<ds:datastoreItem xmlns:ds="http://schemas.openxmlformats.org/officeDocument/2006/customXml" ds:itemID="{6EAC91E3-9FEC-4097-BF61-D9C8E743AB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ece88c-63f1-4682-884d-3b0558a255ef"/>
    <ds:schemaRef ds:uri="231dd452-75ce-4d78-a9ce-eb687ea84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C46653-32E1-4075-9CDE-1B6B02CF85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153C7D-E798-4D4B-A46A-35BD6A1858DA}">
  <ds:schemaRefs>
    <ds:schemaRef ds:uri="http://schemas.microsoft.com/office/2006/documentManagement/types"/>
    <ds:schemaRef ds:uri="06650022-0798-4adf-8018-a8c36a886397"/>
    <ds:schemaRef ds:uri="http://www.w3.org/XML/1998/namespace"/>
    <ds:schemaRef ds:uri="e21b256f-3584-45cb-8b8b-1e0e2375d0cf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b9ece88c-63f1-4682-884d-3b0558a255ef"/>
    <ds:schemaRef ds:uri="231dd452-75ce-4d78-a9ce-eb687ea84b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1828</Words>
  <Application>Microsoft Office PowerPoint</Application>
  <PresentationFormat>Breedbeeld</PresentationFormat>
  <Paragraphs>166</Paragraphs>
  <Slides>16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Mirjam Kist de Ruijter</dc:creator>
  <cp:lastModifiedBy>Ria Hans Rokebrand</cp:lastModifiedBy>
  <cp:revision>525</cp:revision>
  <dcterms:created xsi:type="dcterms:W3CDTF">2024-06-22T09:42:23Z</dcterms:created>
  <dcterms:modified xsi:type="dcterms:W3CDTF">2024-07-12T11:22:17Z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0x010100E35F89245C846C4098E2DFB3E6609DCD</vt:lpwstr>
  </property>
  <property fmtid="{D5CDD505-2E9C-101B-9397-08002B2CF9AE}" pid="3" name="Order">
    <vt:r8>100</vt:r8>
  </property>
  <property fmtid="{D5CDD505-2E9C-101B-9397-08002B2CF9AE}" pid="4" name="_dlc_DocIdItemGuid">
    <vt:lpwstr>aebe581c-d4a9-413a-98e7-837e442e1af7</vt:lpwstr>
  </property>
</Properties>
</file>